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B883BA-DB56-4006-8D3D-6F19681F94F7}">
  <a:tblStyle styleId="{5DB883BA-DB56-4006-8D3D-6F19681F94F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5fdde52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5fdde52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https://developer.android.com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39c529ca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39c529c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5fdde52a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5fdde52a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 App to device Apple wants development certificate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5fdde52a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5fdde52a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5fdde52a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5fdde52a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4D5156"/>
                </a:solidFill>
                <a:highlight>
                  <a:schemeClr val="lt1"/>
                </a:highlight>
              </a:rPr>
              <a:t>Android is a mobile operating system based on a modified version of the Linux kernel and other open source software, designed primarily for touchscreen mobile devices such as smartphones and tablets.</a:t>
            </a:r>
            <a:endParaRPr sz="1300">
              <a:solidFill>
                <a:srgbClr val="4D5156"/>
              </a:solidFill>
              <a:highlight>
                <a:schemeClr val="lt1"/>
              </a:highlight>
            </a:endParaRPr>
          </a:p>
          <a:p>
            <a:pPr indent="0" lvl="0" marL="0" rtl="0" algn="l">
              <a:spcBef>
                <a:spcPts val="0"/>
              </a:spcBef>
              <a:spcAft>
                <a:spcPts val="0"/>
              </a:spcAft>
              <a:buClr>
                <a:schemeClr val="dk1"/>
              </a:buClr>
              <a:buSzPts val="1100"/>
              <a:buFont typeface="Arial"/>
              <a:buNone/>
            </a:pPr>
            <a:r>
              <a:t/>
            </a:r>
            <a:endParaRPr sz="1300">
              <a:solidFill>
                <a:srgbClr val="4D5156"/>
              </a:solidFill>
              <a:highlight>
                <a:schemeClr val="lt1"/>
              </a:highlight>
            </a:endParaRPr>
          </a:p>
          <a:p>
            <a:pPr indent="0" lvl="0" marL="0" rtl="0" algn="l">
              <a:spcBef>
                <a:spcPts val="0"/>
              </a:spcBef>
              <a:spcAft>
                <a:spcPts val="0"/>
              </a:spcAft>
              <a:buClr>
                <a:schemeClr val="dk1"/>
              </a:buClr>
              <a:buSzPts val="1100"/>
              <a:buFont typeface="Arial"/>
              <a:buNone/>
            </a:pPr>
            <a:r>
              <a:rPr lang="en" sz="1300">
                <a:solidFill>
                  <a:srgbClr val="333333"/>
                </a:solidFill>
                <a:highlight>
                  <a:srgbClr val="FFFFFF"/>
                </a:highlight>
              </a:rPr>
              <a:t>That is, it’s software that connects hardware to software and provides general services. But more than that, it’s a </a:t>
            </a:r>
            <a:r>
              <a:rPr i="1" lang="en" sz="1300">
                <a:solidFill>
                  <a:srgbClr val="333333"/>
                </a:solidFill>
                <a:highlight>
                  <a:srgbClr val="FFFFFF"/>
                </a:highlight>
              </a:rPr>
              <a:t>mobile specific</a:t>
            </a:r>
            <a:r>
              <a:rPr lang="en" sz="1300">
                <a:solidFill>
                  <a:srgbClr val="333333"/>
                </a:solidFill>
                <a:highlight>
                  <a:srgbClr val="FFFFFF"/>
                </a:highlight>
              </a:rPr>
              <a:t> operating system: an OS designed to work on </a:t>
            </a:r>
            <a:r>
              <a:rPr i="1" lang="en" sz="1300">
                <a:solidFill>
                  <a:srgbClr val="333333"/>
                </a:solidFill>
                <a:highlight>
                  <a:srgbClr val="FFFFFF"/>
                </a:highlight>
              </a:rPr>
              <a:t>mobile</a:t>
            </a:r>
            <a:r>
              <a:rPr lang="en" sz="1300">
                <a:solidFill>
                  <a:srgbClr val="333333"/>
                </a:solidFill>
                <a:highlight>
                  <a:srgbClr val="FFFFFF"/>
                </a:highlight>
              </a:rPr>
              <a:t> (read: handheld, wearable, carry-able) devices.</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 sz="1300">
                <a:solidFill>
                  <a:srgbClr val="333333"/>
                </a:solidFill>
                <a:highlight>
                  <a:srgbClr val="FFFFFF"/>
                </a:highlight>
              </a:rPr>
              <a:t>Note that the term “Android” also is used to refer to the “platform” (e.g., devices that use the OS) as well as the ecosystem that surrounds it. This includes the device manufacturers who use the platform, and the applications that can be built and run on this platform. So “Android Development” technically means developing applications that run on the specific OS, it also gets generalized to refer to developing any kind of software that interacts with the platform.</a:t>
            </a:r>
            <a:endParaRPr sz="1300">
              <a:solidFill>
                <a:srgbClr val="333333"/>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5fdde52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5fdde52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5fdde52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5fdde52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5fdde52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5fdde52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5fdde52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5fdde52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5fdde52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5fdde52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5fdde52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5fdde52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5fdde52a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5fdde52a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5fdde52a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5fdde52a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interesting side effect of this battle: the Android Nougat and later uses the OpenJDK implementation of Java, instead of Google’s own in-violation-but-fair-use implementation see here. This change shouldn’t have any impact on you as a developer, but it’s worth keeping an eye out for potentially differences between Android and Java SE. This may also be a motivator for Android to make Kotlin its primary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have been other legal challenges as well. While not directly about Android, the other major relevant court battle is Apple v Samsung. In this case, Apple claims that Samsung infringed on their intellectual property (their design patents). This has gone back and forth in terms of damages and what is considered infringing; as of this writing, the latest development is that the Supreme Court heard the case and sided with Samsung that infringing design patents shouldn’t lead to damages in terms of the entire device… it’s complicated (the author is not a lawyer).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overall: Android is a growing, evolving platform that is embedded in and affecting the social infrastructures around information technology in numerous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5fdde52a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5fdde52a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4ae115f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4ae115f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450">
                <a:solidFill>
                  <a:srgbClr val="800000"/>
                </a:solidFill>
                <a:latin typeface="Times New Roman"/>
                <a:ea typeface="Times New Roman"/>
                <a:cs typeface="Times New Roman"/>
                <a:sym typeface="Times New Roman"/>
              </a:rPr>
              <a:t>1.</a:t>
            </a:r>
            <a:r>
              <a:rPr b="1" lang="en" sz="1450" u="sng">
                <a:solidFill>
                  <a:srgbClr val="800000"/>
                </a:solidFill>
                <a:latin typeface="Times New Roman"/>
                <a:ea typeface="Times New Roman"/>
                <a:cs typeface="Times New Roman"/>
                <a:sym typeface="Times New Roman"/>
              </a:rPr>
              <a:t>Linux kernel</a:t>
            </a:r>
            <a:r>
              <a:rPr lang="en" sz="1450">
                <a:solidFill>
                  <a:srgbClr val="800000"/>
                </a:solidFill>
                <a:latin typeface="Times New Roman"/>
                <a:ea typeface="Times New Roman"/>
                <a:cs typeface="Times New Roman"/>
                <a:sym typeface="Times New Roman"/>
              </a:rPr>
              <a:t> </a:t>
            </a:r>
            <a:r>
              <a:rPr lang="en" sz="1450">
                <a:solidFill>
                  <a:schemeClr val="dk1"/>
                </a:solidFill>
                <a:latin typeface="Times New Roman"/>
                <a:ea typeface="Times New Roman"/>
                <a:cs typeface="Times New Roman"/>
                <a:sym typeface="Times New Roman"/>
              </a:rPr>
              <a:t>– Linux kernel is the bottom layer of android architecture. This layer provides a basic system functionality like process management, device management like Camera, Keypad, Display, Bluetooth and all the drivers of system .</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rgbClr val="800000"/>
                </a:solidFill>
                <a:latin typeface="Times New Roman"/>
                <a:ea typeface="Times New Roman"/>
                <a:cs typeface="Times New Roman"/>
                <a:sym typeface="Times New Roman"/>
              </a:rPr>
              <a:t>2.Libraries</a:t>
            </a:r>
            <a:r>
              <a:rPr lang="en" sz="1450">
                <a:solidFill>
                  <a:schemeClr val="dk1"/>
                </a:solidFill>
                <a:latin typeface="Times New Roman"/>
                <a:ea typeface="Times New Roman"/>
                <a:cs typeface="Times New Roman"/>
                <a:sym typeface="Times New Roman"/>
              </a:rPr>
              <a:t> – At the top of linux kernel layer next layer is known as libraries. In this layer all the libraries like open-source Web browser engine webkit, well known libc, media framework, SGL, Free Type, SQLite database for storage and sharing of application data, libraries to play and record audio and video, SSL libraries responsible for internet security etc.</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Surface Manager: </a:t>
            </a:r>
            <a:r>
              <a:rPr lang="en" sz="1450">
                <a:solidFill>
                  <a:schemeClr val="dk1"/>
                </a:solidFill>
                <a:latin typeface="Times New Roman"/>
                <a:ea typeface="Times New Roman"/>
                <a:cs typeface="Times New Roman"/>
                <a:sym typeface="Times New Roman"/>
              </a:rPr>
              <a:t>It is used for compositing window manager with off-screen buffering. Off-screen buffering means the apps can’t directly draw into the screen, instead the drawings go to the off-screen buffer. There it is combined with other drawings and form the final screen the user will see. This off screen buffer is the reason behind the transparency of windows.</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android.app</a:t>
            </a:r>
            <a:r>
              <a:rPr lang="en" sz="1450">
                <a:solidFill>
                  <a:schemeClr val="dk1"/>
                </a:solidFill>
                <a:latin typeface="Times New Roman"/>
                <a:ea typeface="Times New Roman"/>
                <a:cs typeface="Times New Roman"/>
                <a:sym typeface="Times New Roman"/>
              </a:rPr>
              <a:t> – Provides access to the application model and is the cornerstone of all Android applications.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android.content</a:t>
            </a:r>
            <a:r>
              <a:rPr lang="en" sz="1450">
                <a:solidFill>
                  <a:schemeClr val="dk1"/>
                </a:solidFill>
                <a:latin typeface="Times New Roman"/>
                <a:ea typeface="Times New Roman"/>
                <a:cs typeface="Times New Roman"/>
                <a:sym typeface="Times New Roman"/>
              </a:rPr>
              <a:t> – Facilitates content access, publishing and messaging between applications and application components.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android.database</a:t>
            </a:r>
            <a:r>
              <a:rPr lang="en" sz="1450">
                <a:solidFill>
                  <a:schemeClr val="dk1"/>
                </a:solidFill>
                <a:latin typeface="Times New Roman"/>
                <a:ea typeface="Times New Roman"/>
                <a:cs typeface="Times New Roman"/>
                <a:sym typeface="Times New Roman"/>
              </a:rPr>
              <a:t> – Used to access data published by content providers and includes SQLite database management classes.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android.graphics</a:t>
            </a:r>
            <a:r>
              <a:rPr lang="en" sz="1450">
                <a:solidFill>
                  <a:schemeClr val="dk1"/>
                </a:solidFill>
                <a:latin typeface="Times New Roman"/>
                <a:ea typeface="Times New Roman"/>
                <a:cs typeface="Times New Roman"/>
                <a:sym typeface="Times New Roman"/>
              </a:rPr>
              <a:t> – A low-level 2D graphics drawing API including colors, points, filters, rectangles and canvases.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android.hardware</a:t>
            </a:r>
            <a:r>
              <a:rPr lang="en" sz="1450">
                <a:solidFill>
                  <a:schemeClr val="dk1"/>
                </a:solidFill>
                <a:latin typeface="Times New Roman"/>
                <a:ea typeface="Times New Roman"/>
                <a:cs typeface="Times New Roman"/>
                <a:sym typeface="Times New Roman"/>
              </a:rPr>
              <a:t> – Presents an API providing access to hardware such as the accelerometer and light sensor.</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android.opengl</a:t>
            </a:r>
            <a:r>
              <a:rPr lang="en" sz="1450">
                <a:solidFill>
                  <a:schemeClr val="dk1"/>
                </a:solidFill>
                <a:latin typeface="Times New Roman"/>
                <a:ea typeface="Times New Roman"/>
                <a:cs typeface="Times New Roman"/>
                <a:sym typeface="Times New Roman"/>
              </a:rPr>
              <a:t> – A Java interface to the OpenGL ES 3D graphics rendering API.</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android.os</a:t>
            </a:r>
            <a:r>
              <a:rPr lang="en" sz="1450">
                <a:solidFill>
                  <a:schemeClr val="dk1"/>
                </a:solidFill>
                <a:latin typeface="Times New Roman"/>
                <a:ea typeface="Times New Roman"/>
                <a:cs typeface="Times New Roman"/>
                <a:sym typeface="Times New Roman"/>
              </a:rPr>
              <a:t> – Provides applications with access to standard operating system services including messages, system services and inter-process communication.</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android.media</a:t>
            </a:r>
            <a:r>
              <a:rPr lang="en" sz="1450">
                <a:solidFill>
                  <a:schemeClr val="dk1"/>
                </a:solidFill>
                <a:latin typeface="Times New Roman"/>
                <a:ea typeface="Times New Roman"/>
                <a:cs typeface="Times New Roman"/>
                <a:sym typeface="Times New Roman"/>
              </a:rPr>
              <a:t> – Provides classes to enable playback of audio and video.</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android.net</a:t>
            </a:r>
            <a:r>
              <a:rPr lang="en" sz="1450">
                <a:solidFill>
                  <a:schemeClr val="dk1"/>
                </a:solidFill>
                <a:latin typeface="Times New Roman"/>
                <a:ea typeface="Times New Roman"/>
                <a:cs typeface="Times New Roman"/>
                <a:sym typeface="Times New Roman"/>
              </a:rPr>
              <a:t> – A set of APIs providing access to the network stack. Includes android.net.wifi, which provides access to the device’s wireless stack.</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android.provider</a:t>
            </a:r>
            <a:r>
              <a:rPr lang="en" sz="1450">
                <a:solidFill>
                  <a:schemeClr val="dk1"/>
                </a:solidFill>
                <a:latin typeface="Times New Roman"/>
                <a:ea typeface="Times New Roman"/>
                <a:cs typeface="Times New Roman"/>
                <a:sym typeface="Times New Roman"/>
              </a:rPr>
              <a:t> – A set of convenience classes that provide access to standard Android content provider databases such as those maintained by the calendar and contact applications.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android.text</a:t>
            </a:r>
            <a:r>
              <a:rPr lang="en" sz="1450">
                <a:solidFill>
                  <a:schemeClr val="dk1"/>
                </a:solidFill>
                <a:latin typeface="Times New Roman"/>
                <a:ea typeface="Times New Roman"/>
                <a:cs typeface="Times New Roman"/>
                <a:sym typeface="Times New Roman"/>
              </a:rPr>
              <a:t> – Used to render and manipulate text on a device display.</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android.util</a:t>
            </a:r>
            <a:r>
              <a:rPr lang="en" sz="1450">
                <a:solidFill>
                  <a:schemeClr val="dk1"/>
                </a:solidFill>
                <a:latin typeface="Times New Roman"/>
                <a:ea typeface="Times New Roman"/>
                <a:cs typeface="Times New Roman"/>
                <a:sym typeface="Times New Roman"/>
              </a:rPr>
              <a:t> – A set of utility classes for performing tasks such as string and number conversion, XML handling and date and time manipulation.</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android.view</a:t>
            </a:r>
            <a:r>
              <a:rPr lang="en" sz="1450">
                <a:solidFill>
                  <a:schemeClr val="dk1"/>
                </a:solidFill>
                <a:latin typeface="Times New Roman"/>
                <a:ea typeface="Times New Roman"/>
                <a:cs typeface="Times New Roman"/>
                <a:sym typeface="Times New Roman"/>
              </a:rPr>
              <a:t> – The fundamental building blocks of application user interfaces.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android.widget</a:t>
            </a:r>
            <a:r>
              <a:rPr lang="en" sz="1450">
                <a:solidFill>
                  <a:schemeClr val="dk1"/>
                </a:solidFill>
                <a:latin typeface="Times New Roman"/>
                <a:ea typeface="Times New Roman"/>
                <a:cs typeface="Times New Roman"/>
                <a:sym typeface="Times New Roman"/>
              </a:rPr>
              <a:t> – A rich collection of pre-built user interface components such as buttons, labels, list views, layout managers, radio buttons etc.</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android.webkit</a:t>
            </a:r>
            <a:r>
              <a:rPr lang="en" sz="1450">
                <a:solidFill>
                  <a:schemeClr val="dk1"/>
                </a:solidFill>
                <a:latin typeface="Times New Roman"/>
                <a:ea typeface="Times New Roman"/>
                <a:cs typeface="Times New Roman"/>
                <a:sym typeface="Times New Roman"/>
              </a:rPr>
              <a:t> – A set of classes intended to allow web-browsing capabilities to be built into applications.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rgbClr val="800000"/>
                </a:solidFill>
                <a:latin typeface="Times New Roman"/>
                <a:ea typeface="Times New Roman"/>
                <a:cs typeface="Times New Roman"/>
                <a:sym typeface="Times New Roman"/>
              </a:rPr>
              <a:t>3. </a:t>
            </a:r>
            <a:r>
              <a:rPr b="1" lang="en" sz="1450" u="sng">
                <a:solidFill>
                  <a:srgbClr val="800000"/>
                </a:solidFill>
                <a:latin typeface="Times New Roman"/>
                <a:ea typeface="Times New Roman"/>
                <a:cs typeface="Times New Roman"/>
                <a:sym typeface="Times New Roman"/>
              </a:rPr>
              <a:t>Andorid runtime</a:t>
            </a:r>
            <a:r>
              <a:rPr lang="en" sz="1450" u="sng">
                <a:solidFill>
                  <a:srgbClr val="800000"/>
                </a:solidFill>
                <a:latin typeface="Times New Roman"/>
                <a:ea typeface="Times New Roman"/>
                <a:cs typeface="Times New Roman"/>
                <a:sym typeface="Times New Roman"/>
              </a:rPr>
              <a:t> </a:t>
            </a:r>
            <a:r>
              <a:rPr lang="en" sz="1450">
                <a:solidFill>
                  <a:schemeClr val="dk1"/>
                </a:solidFill>
                <a:latin typeface="Times New Roman"/>
                <a:ea typeface="Times New Roman"/>
                <a:cs typeface="Times New Roman"/>
                <a:sym typeface="Times New Roman"/>
              </a:rPr>
              <a:t>– In Android Architecture this is a third section that is available on the second layer from the bottom. This section provide a key component called Dalvik Virtual Machine just like a java virtual machine (JVM) but it is specially designed and optimized for Android.</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lang="en" sz="1450">
                <a:solidFill>
                  <a:schemeClr val="dk1"/>
                </a:solidFill>
                <a:latin typeface="Times New Roman"/>
                <a:ea typeface="Times New Roman"/>
                <a:cs typeface="Times New Roman"/>
                <a:sym typeface="Times New Roman"/>
              </a:rPr>
              <a:t>Every Android application runs in its own process, with its own instance of the Dalvik virtual machine. Dalvik has been written so that a device can run multiple VMs efficiently.</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lang="en" sz="1450">
                <a:solidFill>
                  <a:schemeClr val="dk1"/>
                </a:solidFill>
                <a:latin typeface="Times New Roman"/>
                <a:ea typeface="Times New Roman"/>
                <a:cs typeface="Times New Roman"/>
                <a:sym typeface="Times New Roman"/>
              </a:rPr>
              <a:t>The Dalvik VM executes files in the Dalvik Executable (.dex) format which is optimised for minimal memory footprint.</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lang="en" sz="1450">
                <a:solidFill>
                  <a:schemeClr val="dk1"/>
                </a:solidFill>
                <a:latin typeface="Times New Roman"/>
                <a:ea typeface="Times New Roman"/>
                <a:cs typeface="Times New Roman"/>
                <a:sym typeface="Times New Roman"/>
              </a:rPr>
              <a:t>The VM is register-based, and runs classes compiled by a Java language compiler that have been transformed into the .dex format by the included “dx” tool.</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lang="en" sz="1450">
                <a:solidFill>
                  <a:srgbClr val="404040"/>
                </a:solidFill>
                <a:latin typeface="Times New Roman"/>
                <a:ea typeface="Times New Roman"/>
                <a:cs typeface="Times New Roman"/>
                <a:sym typeface="Times New Roman"/>
              </a:rPr>
              <a:t> </a:t>
            </a:r>
            <a:endParaRPr sz="1450">
              <a:solidFill>
                <a:srgbClr val="404040"/>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a:solidFill>
                  <a:srgbClr val="800000"/>
                </a:solidFill>
                <a:latin typeface="Times New Roman"/>
                <a:ea typeface="Times New Roman"/>
                <a:cs typeface="Times New Roman"/>
                <a:sym typeface="Times New Roman"/>
              </a:rPr>
              <a:t>4.Application Framework</a:t>
            </a:r>
            <a:r>
              <a:rPr lang="en" sz="1450">
                <a:solidFill>
                  <a:srgbClr val="404040"/>
                </a:solidFill>
                <a:latin typeface="Times New Roman"/>
                <a:ea typeface="Times New Roman"/>
                <a:cs typeface="Times New Roman"/>
                <a:sym typeface="Times New Roman"/>
              </a:rPr>
              <a:t> – </a:t>
            </a:r>
            <a:r>
              <a:rPr lang="en" sz="1450">
                <a:solidFill>
                  <a:schemeClr val="dk1"/>
                </a:solidFill>
                <a:latin typeface="Times New Roman"/>
                <a:ea typeface="Times New Roman"/>
                <a:cs typeface="Times New Roman"/>
                <a:sym typeface="Times New Roman"/>
              </a:rPr>
              <a:t>Application Framework layer provides many higher-level services to application in the form of java classes. Our applications directly interact with these blocks of the Android architecture.</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lang="en" sz="1450">
                <a:solidFill>
                  <a:schemeClr val="dk1"/>
                </a:solidFill>
                <a:latin typeface="Times New Roman"/>
                <a:ea typeface="Times New Roman"/>
                <a:cs typeface="Times New Roman"/>
                <a:sym typeface="Times New Roman"/>
              </a:rPr>
              <a:t>The Android Framework includes the following key services:-</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a:solidFill>
                  <a:schemeClr val="dk1"/>
                </a:solidFill>
                <a:latin typeface="Times New Roman"/>
                <a:ea typeface="Times New Roman"/>
                <a:cs typeface="Times New Roman"/>
                <a:sym typeface="Times New Roman"/>
              </a:rPr>
              <a:t>Activity Manager </a:t>
            </a:r>
            <a:r>
              <a:rPr lang="en" sz="1450">
                <a:solidFill>
                  <a:schemeClr val="dk1"/>
                </a:solidFill>
                <a:latin typeface="Times New Roman"/>
                <a:ea typeface="Times New Roman"/>
                <a:cs typeface="Times New Roman"/>
                <a:sym typeface="Times New Roman"/>
              </a:rPr>
              <a:t>– Controls all aspects of the application lifecycle and activity stack.</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Content Providers</a:t>
            </a:r>
            <a:r>
              <a:rPr lang="en" sz="1450">
                <a:solidFill>
                  <a:schemeClr val="dk1"/>
                </a:solidFill>
                <a:latin typeface="Times New Roman"/>
                <a:ea typeface="Times New Roman"/>
                <a:cs typeface="Times New Roman"/>
                <a:sym typeface="Times New Roman"/>
              </a:rPr>
              <a:t> – Allows applications to publish and share data with other applications.</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Resource Manager </a:t>
            </a:r>
            <a:r>
              <a:rPr lang="en" sz="1450">
                <a:solidFill>
                  <a:schemeClr val="dk1"/>
                </a:solidFill>
                <a:latin typeface="Times New Roman"/>
                <a:ea typeface="Times New Roman"/>
                <a:cs typeface="Times New Roman"/>
                <a:sym typeface="Times New Roman"/>
              </a:rPr>
              <a:t>– Provides access to non-code embedded resources such as strings, color settings and user interface layouts.</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Notifications Manager</a:t>
            </a:r>
            <a:r>
              <a:rPr lang="en" sz="1450">
                <a:solidFill>
                  <a:schemeClr val="dk1"/>
                </a:solidFill>
                <a:latin typeface="Times New Roman"/>
                <a:ea typeface="Times New Roman"/>
                <a:cs typeface="Times New Roman"/>
                <a:sym typeface="Times New Roman"/>
              </a:rPr>
              <a:t> – Allows applications to display alerts and notifications to the user.</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View System</a:t>
            </a:r>
            <a:r>
              <a:rPr lang="en" sz="1450">
                <a:solidFill>
                  <a:schemeClr val="dk1"/>
                </a:solidFill>
                <a:latin typeface="Times New Roman"/>
                <a:ea typeface="Times New Roman"/>
                <a:cs typeface="Times New Roman"/>
                <a:sym typeface="Times New Roman"/>
              </a:rPr>
              <a:t> – An extensible set of views used to create application user interfaces.</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Package Manager</a:t>
            </a:r>
            <a:r>
              <a:rPr lang="en" sz="1450">
                <a:solidFill>
                  <a:schemeClr val="dk1"/>
                </a:solidFill>
                <a:latin typeface="Times New Roman"/>
                <a:ea typeface="Times New Roman"/>
                <a:cs typeface="Times New Roman"/>
                <a:sym typeface="Times New Roman"/>
              </a:rPr>
              <a:t> – The system by which applications are able to find out information about other applications currently installed on the device.</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Telephony Manager </a:t>
            </a:r>
            <a:r>
              <a:rPr lang="en" sz="1450">
                <a:solidFill>
                  <a:schemeClr val="dk1"/>
                </a:solidFill>
                <a:latin typeface="Times New Roman"/>
                <a:ea typeface="Times New Roman"/>
                <a:cs typeface="Times New Roman"/>
                <a:sym typeface="Times New Roman"/>
              </a:rPr>
              <a:t>– Provides information to the application about the telephony services available on the device such as status and subscriber information.</a:t>
            </a:r>
            <a:endParaRPr sz="1450">
              <a:solidFill>
                <a:schemeClr val="dk1"/>
              </a:solidFill>
              <a:latin typeface="Times New Roman"/>
              <a:ea typeface="Times New Roman"/>
              <a:cs typeface="Times New Roman"/>
              <a:sym typeface="Times New Roman"/>
            </a:endParaRPr>
          </a:p>
          <a:p>
            <a:pPr indent="0" lvl="0" marL="0" rtl="0" algn="l">
              <a:lnSpc>
                <a:spcPct val="115000"/>
              </a:lnSpc>
              <a:spcBef>
                <a:spcPts val="2100"/>
              </a:spcBef>
              <a:spcAft>
                <a:spcPts val="0"/>
              </a:spcAft>
              <a:buClr>
                <a:schemeClr val="dk1"/>
              </a:buClr>
              <a:buSzPts val="1100"/>
              <a:buFont typeface="Arial"/>
              <a:buNone/>
            </a:pPr>
            <a:r>
              <a:rPr b="1" lang="en" sz="1450" u="sng">
                <a:solidFill>
                  <a:schemeClr val="dk1"/>
                </a:solidFill>
                <a:latin typeface="Times New Roman"/>
                <a:ea typeface="Times New Roman"/>
                <a:cs typeface="Times New Roman"/>
                <a:sym typeface="Times New Roman"/>
              </a:rPr>
              <a:t>Location Manager </a:t>
            </a:r>
            <a:r>
              <a:rPr lang="en" sz="1450">
                <a:solidFill>
                  <a:schemeClr val="dk1"/>
                </a:solidFill>
                <a:latin typeface="Times New Roman"/>
                <a:ea typeface="Times New Roman"/>
                <a:cs typeface="Times New Roman"/>
                <a:sym typeface="Times New Roman"/>
              </a:rPr>
              <a:t>– Provides access to the location services allowing an application to receive updates about location changes.</a:t>
            </a:r>
            <a:endParaRPr sz="1450">
              <a:solidFill>
                <a:schemeClr val="dk1"/>
              </a:solidFill>
              <a:latin typeface="Times New Roman"/>
              <a:ea typeface="Times New Roman"/>
              <a:cs typeface="Times New Roman"/>
              <a:sym typeface="Times New Roman"/>
            </a:endParaRPr>
          </a:p>
          <a:p>
            <a:pPr indent="0" lvl="0" marL="0" rtl="0" algn="just">
              <a:lnSpc>
                <a:spcPct val="115000"/>
              </a:lnSpc>
              <a:spcBef>
                <a:spcPts val="2100"/>
              </a:spcBef>
              <a:spcAft>
                <a:spcPts val="0"/>
              </a:spcAft>
              <a:buClr>
                <a:schemeClr val="dk1"/>
              </a:buClr>
              <a:buSzPts val="1100"/>
              <a:buFont typeface="Arial"/>
              <a:buNone/>
            </a:pPr>
            <a:r>
              <a:rPr b="1" lang="en" sz="1450" u="sng">
                <a:solidFill>
                  <a:srgbClr val="800000"/>
                </a:solidFill>
                <a:latin typeface="Times New Roman"/>
                <a:ea typeface="Times New Roman"/>
                <a:cs typeface="Times New Roman"/>
                <a:sym typeface="Times New Roman"/>
              </a:rPr>
              <a:t>5.Applications</a:t>
            </a:r>
            <a:r>
              <a:rPr lang="en" sz="1450">
                <a:solidFill>
                  <a:srgbClr val="800000"/>
                </a:solidFill>
                <a:latin typeface="Times New Roman"/>
                <a:ea typeface="Times New Roman"/>
                <a:cs typeface="Times New Roman"/>
                <a:sym typeface="Times New Roman"/>
              </a:rPr>
              <a:t> –</a:t>
            </a:r>
            <a:r>
              <a:rPr lang="en" sz="1450">
                <a:solidFill>
                  <a:srgbClr val="404040"/>
                </a:solidFill>
                <a:latin typeface="Times New Roman"/>
                <a:ea typeface="Times New Roman"/>
                <a:cs typeface="Times New Roman"/>
                <a:sym typeface="Times New Roman"/>
              </a:rPr>
              <a:t> </a:t>
            </a:r>
            <a:r>
              <a:rPr lang="en" sz="1450">
                <a:solidFill>
                  <a:schemeClr val="dk1"/>
                </a:solidFill>
                <a:latin typeface="Times New Roman"/>
                <a:ea typeface="Times New Roman"/>
                <a:cs typeface="Times New Roman"/>
                <a:sym typeface="Times New Roman"/>
              </a:rPr>
              <a:t>You will find all the Android application at the top layer. You will write your application to be installed on the layer only. Example of such application are Contacts, Books, Browser, Games, or any other application you installed in your device.</a:t>
            </a:r>
            <a:endParaRPr sz="1450">
              <a:solidFill>
                <a:schemeClr val="dk1"/>
              </a:solidFill>
              <a:latin typeface="Times New Roman"/>
              <a:ea typeface="Times New Roman"/>
              <a:cs typeface="Times New Roman"/>
              <a:sym typeface="Times New Roman"/>
            </a:endParaRPr>
          </a:p>
          <a:p>
            <a:pPr indent="0" lvl="0" marL="0" rtl="0" algn="l">
              <a:spcBef>
                <a:spcPts val="21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ae115f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ae115f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3a9556d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3a9556d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3.5 inch touch screen</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320 x 480 pixel resolution</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11.6mm thickness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2MP rear camera (No front camera, can't shoot video)</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2G support</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4, 8 and 16 GB storage options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iPhone OS (We later came to know as iOS)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1400mAh battery</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412 MHz single core ARM 11 processor, PowerVR MBX graphics processor</a:t>
            </a:r>
            <a:endParaRPr sz="135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39867a92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39867a92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5fdde52a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5fdde52a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39867a92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39867a92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37f69122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37f69122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37f69122b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37f69122b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39867a9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39867a9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kay.yildirim@cankaya.edu.tr" TargetMode="External"/><Relationship Id="rId4" Type="http://schemas.openxmlformats.org/officeDocument/2006/relationships/hyperlink" Target="mailto:okay.yildirim@gmail.com" TargetMode="External"/><Relationship Id="rId5" Type="http://schemas.openxmlformats.org/officeDocument/2006/relationships/hyperlink" Target="https://info448.github.io/" TargetMode="External"/><Relationship Id="rId6" Type="http://schemas.openxmlformats.org/officeDocument/2006/relationships/hyperlink" Target="https://web.stanford.edu/class/cs193a/lectures.shtml" TargetMode="External"/><Relationship Id="rId7" Type="http://schemas.openxmlformats.org/officeDocument/2006/relationships/hyperlink" Target="https://www.youtube.com/channel/UCD6lt2Gz-GFH42gARDW0CPA" TargetMode="External"/><Relationship Id="rId8" Type="http://schemas.openxmlformats.org/officeDocument/2006/relationships/hyperlink" Target="https://www.youtube.com/c/AndroidDeveloper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openhandsetalliance.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eveloper.android.com/about/versions" TargetMode="External"/><Relationship Id="rId4" Type="http://schemas.openxmlformats.org/officeDocument/2006/relationships/hyperlink" Target="https://developer.android.com/about/dashboards/" TargetMode="External"/><Relationship Id="rId5" Type="http://schemas.openxmlformats.org/officeDocument/2006/relationships/hyperlink" Target="https://source.android.com/setup/build/downloading" TargetMode="External"/><Relationship Id="rId6" Type="http://schemas.openxmlformats.org/officeDocument/2006/relationships/hyperlink" Target="https://developer.android.com/studio/command-line/index.html" TargetMode="External"/><Relationship Id="rId7" Type="http://schemas.openxmlformats.org/officeDocument/2006/relationships/hyperlink" Target="https://github.com/orgs/android/repositories" TargetMode="External"/><Relationship Id="rId8" Type="http://schemas.openxmlformats.org/officeDocument/2006/relationships/hyperlink" Target="https://developer.android.com/topic/architectu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eff.org/cases/oracle-v-google" TargetMode="External"/><Relationship Id="rId4" Type="http://schemas.openxmlformats.org/officeDocument/2006/relationships/hyperlink" Target="https://arstechnica.com/series/series-oracle-v-goog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jsonschema2pojo.org/" TargetMode="External"/><Relationship Id="rId4" Type="http://schemas.openxmlformats.org/officeDocument/2006/relationships/hyperlink" Target="https://app.quicktype.i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17.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SENG 405</a:t>
            </a:r>
            <a:endParaRPr/>
          </a:p>
        </p:txBody>
      </p:sp>
      <p:sp>
        <p:nvSpPr>
          <p:cNvPr id="55" name="Google Shape;55;p13"/>
          <p:cNvSpPr txBox="1"/>
          <p:nvPr>
            <p:ph idx="1" type="subTitle"/>
          </p:nvPr>
        </p:nvSpPr>
        <p:spPr>
          <a:xfrm>
            <a:off x="311700" y="2834125"/>
            <a:ext cx="8520600" cy="21897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a:t>Okay Yıldırım</a:t>
            </a:r>
            <a:endParaRPr/>
          </a:p>
          <a:p>
            <a:pPr indent="0" lvl="0" marL="0" rtl="0" algn="l">
              <a:spcBef>
                <a:spcPts val="0"/>
              </a:spcBef>
              <a:spcAft>
                <a:spcPts val="0"/>
              </a:spcAft>
              <a:buNone/>
            </a:pPr>
            <a:r>
              <a:rPr lang="en"/>
              <a:t>Email: </a:t>
            </a:r>
            <a:r>
              <a:rPr lang="en" u="sng">
                <a:solidFill>
                  <a:schemeClr val="hlink"/>
                </a:solidFill>
                <a:hlinkClick r:id="rId3"/>
              </a:rPr>
              <a:t>okay.yildirim@cankaya.edu.tr</a:t>
            </a:r>
            <a:r>
              <a:rPr lang="en"/>
              <a:t> </a:t>
            </a:r>
            <a:r>
              <a:rPr lang="en" u="sng">
                <a:solidFill>
                  <a:schemeClr val="hlink"/>
                </a:solidFill>
                <a:hlinkClick r:id="rId4"/>
              </a:rPr>
              <a:t>okay.yildirim@gmail.com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Android Development: Lecture Notes 2018 INFO 448 Mobile Development </a:t>
            </a:r>
            <a:endParaRPr/>
          </a:p>
          <a:p>
            <a:pPr indent="0" lvl="0" marL="0" rtl="0" algn="l">
              <a:spcBef>
                <a:spcPts val="0"/>
              </a:spcBef>
              <a:spcAft>
                <a:spcPts val="0"/>
              </a:spcAft>
              <a:buClr>
                <a:schemeClr val="dk1"/>
              </a:buClr>
              <a:buSzPct val="39285"/>
              <a:buFont typeface="Arial"/>
              <a:buNone/>
            </a:pPr>
            <a:r>
              <a:rPr lang="en"/>
              <a:t>University of Washington Information School </a:t>
            </a:r>
            <a:r>
              <a:rPr lang="en" u="sng">
                <a:solidFill>
                  <a:schemeClr val="hlink"/>
                </a:solidFill>
                <a:hlinkClick r:id="rId5"/>
              </a:rPr>
              <a:t>https://info448.github.io/</a:t>
            </a:r>
            <a:r>
              <a:rPr lang="en"/>
              <a:t>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rPr lang="en"/>
              <a:t>Android App Development Winter 2019 </a:t>
            </a:r>
            <a:endParaRPr/>
          </a:p>
          <a:p>
            <a:pPr indent="0" lvl="0" marL="0" rtl="0" algn="l">
              <a:spcBef>
                <a:spcPts val="0"/>
              </a:spcBef>
              <a:spcAft>
                <a:spcPts val="0"/>
              </a:spcAft>
              <a:buNone/>
            </a:pPr>
            <a:r>
              <a:rPr lang="en"/>
              <a:t>Stanford </a:t>
            </a:r>
            <a:r>
              <a:rPr lang="en"/>
              <a:t>University </a:t>
            </a:r>
            <a:r>
              <a:rPr lang="en" u="sng">
                <a:solidFill>
                  <a:schemeClr val="hlink"/>
                </a:solidFill>
                <a:hlinkClick r:id="rId6"/>
              </a:rPr>
              <a:t>https://web.stanford.edu/class/cs193a/lectures.shtml</a:t>
            </a:r>
            <a:r>
              <a:rPr lang="en"/>
              <a:t> </a:t>
            </a:r>
            <a:endParaRPr/>
          </a:p>
          <a:p>
            <a:pPr indent="0" lvl="0" marL="0" rtl="0" algn="l">
              <a:spcBef>
                <a:spcPts val="0"/>
              </a:spcBef>
              <a:spcAft>
                <a:spcPts val="0"/>
              </a:spcAft>
              <a:buNone/>
            </a:pPr>
            <a:r>
              <a:rPr lang="en"/>
              <a:t>Youtube: </a:t>
            </a:r>
            <a:r>
              <a:rPr lang="en" u="sng">
                <a:solidFill>
                  <a:schemeClr val="hlink"/>
                </a:solidFill>
                <a:hlinkClick r:id="rId7"/>
              </a:rPr>
              <a:t>https://www.youtube.com/channel/UCD6lt2Gz-GFH42gARDW0CPA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Android Developers </a:t>
            </a:r>
            <a:endParaRPr/>
          </a:p>
          <a:p>
            <a:pPr indent="0" lvl="0" marL="0" rtl="0" algn="l">
              <a:spcBef>
                <a:spcPts val="0"/>
              </a:spcBef>
              <a:spcAft>
                <a:spcPts val="0"/>
              </a:spcAft>
              <a:buNone/>
            </a:pPr>
            <a:r>
              <a:rPr lang="en" u="sng">
                <a:solidFill>
                  <a:schemeClr val="hlink"/>
                </a:solidFill>
                <a:hlinkClick r:id="rId8"/>
              </a:rPr>
              <a:t>https://www.youtube.com/c/AndroidDevelopers</a:t>
            </a:r>
            <a:r>
              <a:rPr lang="en"/>
              <a:t>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Android?</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Easy development e</a:t>
            </a:r>
            <a:r>
              <a:rPr lang="en"/>
              <a:t>nvironment</a:t>
            </a:r>
            <a:endParaRPr/>
          </a:p>
          <a:p>
            <a:pPr indent="-342900" lvl="0" marL="457200" rtl="0" algn="l">
              <a:spcBef>
                <a:spcPts val="0"/>
              </a:spcBef>
              <a:spcAft>
                <a:spcPts val="0"/>
              </a:spcAft>
              <a:buSzPts val="1800"/>
              <a:buChar char="●"/>
            </a:pPr>
            <a:r>
              <a:rPr lang="en"/>
              <a:t>Free Dev Tools (Apple $$)</a:t>
            </a:r>
            <a:endParaRPr/>
          </a:p>
          <a:p>
            <a:pPr indent="-342900" lvl="0" marL="457200" rtl="0" algn="l">
              <a:spcBef>
                <a:spcPts val="0"/>
              </a:spcBef>
              <a:spcAft>
                <a:spcPts val="0"/>
              </a:spcAft>
              <a:buSzPts val="1800"/>
              <a:buChar char="●"/>
            </a:pPr>
            <a:r>
              <a:rPr lang="en"/>
              <a:t>Low Barier to submit app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yllabus</a:t>
            </a:r>
            <a:endParaRPr/>
          </a:p>
        </p:txBody>
      </p:sp>
      <p:sp>
        <p:nvSpPr>
          <p:cNvPr id="133" name="Google Shape;133;p24"/>
          <p:cNvSpPr txBox="1"/>
          <p:nvPr>
            <p:ph idx="1" type="body"/>
          </p:nvPr>
        </p:nvSpPr>
        <p:spPr>
          <a:xfrm>
            <a:off x="311700" y="1152475"/>
            <a:ext cx="59937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I </a:t>
            </a:r>
            <a:r>
              <a:rPr b="1" lang="en"/>
              <a:t>Lectures </a:t>
            </a:r>
            <a:endParaRPr b="1"/>
          </a:p>
          <a:p>
            <a:pPr indent="-317500" lvl="0" marL="457200" rtl="0" algn="l">
              <a:spcBef>
                <a:spcPts val="1200"/>
              </a:spcBef>
              <a:spcAft>
                <a:spcPts val="0"/>
              </a:spcAft>
              <a:buSzPts val="1400"/>
              <a:buAutoNum type="arabicPeriod"/>
            </a:pPr>
            <a:r>
              <a:rPr lang="en"/>
              <a:t>Introduction (03.03.2024)</a:t>
            </a:r>
            <a:endParaRPr/>
          </a:p>
          <a:p>
            <a:pPr indent="-317500" lvl="0" marL="457200" rtl="0" algn="l">
              <a:spcBef>
                <a:spcPts val="0"/>
              </a:spcBef>
              <a:spcAft>
                <a:spcPts val="0"/>
              </a:spcAft>
              <a:buSzPts val="1400"/>
              <a:buAutoNum type="arabicPeriod"/>
            </a:pPr>
            <a:r>
              <a:rPr lang="en"/>
              <a:t>Resources and Layouts</a:t>
            </a:r>
            <a:r>
              <a:rPr lang="en"/>
              <a:t> (10.03.2024)</a:t>
            </a:r>
            <a:endParaRPr/>
          </a:p>
          <a:p>
            <a:pPr indent="-317500" lvl="0" marL="457200" rtl="0" algn="l">
              <a:spcBef>
                <a:spcPts val="0"/>
              </a:spcBef>
              <a:spcAft>
                <a:spcPts val="0"/>
              </a:spcAft>
              <a:buSzPts val="1400"/>
              <a:buAutoNum type="arabicPeriod"/>
            </a:pPr>
            <a:r>
              <a:rPr lang="en"/>
              <a:t>Resources and Layouts - Practice (17.03.2024)</a:t>
            </a:r>
            <a:endParaRPr/>
          </a:p>
          <a:p>
            <a:pPr indent="-317500" lvl="0" marL="457200" rtl="0" algn="l">
              <a:spcBef>
                <a:spcPts val="0"/>
              </a:spcBef>
              <a:spcAft>
                <a:spcPts val="0"/>
              </a:spcAft>
              <a:buSzPts val="1400"/>
              <a:buAutoNum type="arabicPeriod"/>
            </a:pPr>
            <a:r>
              <a:rPr lang="en"/>
              <a:t>Activities</a:t>
            </a:r>
            <a:r>
              <a:rPr lang="en"/>
              <a:t> (24.03.2024)</a:t>
            </a:r>
            <a:endParaRPr/>
          </a:p>
          <a:p>
            <a:pPr indent="-317500" lvl="0" marL="457200" rtl="0" algn="l">
              <a:spcBef>
                <a:spcPts val="0"/>
              </a:spcBef>
              <a:spcAft>
                <a:spcPts val="0"/>
              </a:spcAft>
              <a:buSzPts val="1400"/>
              <a:buAutoNum type="arabicPeriod"/>
            </a:pPr>
            <a:r>
              <a:rPr lang="en"/>
              <a:t>Activities - Practice (31.03.2024)</a:t>
            </a:r>
            <a:endParaRPr/>
          </a:p>
          <a:p>
            <a:pPr indent="-317500" lvl="0" marL="457200" rtl="0" algn="l">
              <a:spcBef>
                <a:spcPts val="0"/>
              </a:spcBef>
              <a:spcAft>
                <a:spcPts val="0"/>
              </a:spcAft>
              <a:buSzPts val="1400"/>
              <a:buAutoNum type="arabicPeriod"/>
            </a:pPr>
            <a:r>
              <a:rPr lang="en"/>
              <a:t>Networking (07.04.2024)</a:t>
            </a:r>
            <a:endParaRPr/>
          </a:p>
          <a:p>
            <a:pPr indent="-317500" lvl="0" marL="457200" rtl="0" algn="l">
              <a:spcBef>
                <a:spcPts val="0"/>
              </a:spcBef>
              <a:spcAft>
                <a:spcPts val="0"/>
              </a:spcAft>
              <a:buSzPts val="1400"/>
              <a:buAutoNum type="arabicPeriod"/>
            </a:pPr>
            <a:r>
              <a:rPr lang="en"/>
              <a:t>Networking - Practice (14.04.2024)</a:t>
            </a:r>
            <a:endParaRPr/>
          </a:p>
          <a:p>
            <a:pPr indent="-317500" lvl="0" marL="457200" rtl="0" algn="l">
              <a:spcBef>
                <a:spcPts val="0"/>
              </a:spcBef>
              <a:spcAft>
                <a:spcPts val="0"/>
              </a:spcAft>
              <a:buSzPts val="1400"/>
              <a:buAutoNum type="arabicPeriod"/>
            </a:pPr>
            <a:r>
              <a:rPr lang="en"/>
              <a:t>Data Driven Views (28.04.2024)</a:t>
            </a:r>
            <a:endParaRPr/>
          </a:p>
          <a:p>
            <a:pPr indent="-317500" lvl="0" marL="457200" rtl="0" algn="l">
              <a:spcBef>
                <a:spcPts val="0"/>
              </a:spcBef>
              <a:spcAft>
                <a:spcPts val="0"/>
              </a:spcAft>
              <a:buSzPts val="1400"/>
              <a:buAutoNum type="arabicPeriod"/>
            </a:pPr>
            <a:r>
              <a:rPr lang="en"/>
              <a:t>Data Driven Views - Practice (05.05.2024)</a:t>
            </a:r>
            <a:endParaRPr/>
          </a:p>
          <a:p>
            <a:pPr indent="-317500" lvl="0" marL="457200" rtl="0" algn="l">
              <a:spcBef>
                <a:spcPts val="0"/>
              </a:spcBef>
              <a:spcAft>
                <a:spcPts val="0"/>
              </a:spcAft>
              <a:buSzPts val="1400"/>
              <a:buAutoNum type="arabicPeriod"/>
            </a:pPr>
            <a:r>
              <a:rPr lang="en"/>
              <a:t>Local Data Source (12.05.2024)</a:t>
            </a:r>
            <a:endParaRPr/>
          </a:p>
          <a:p>
            <a:pPr indent="-317500" lvl="0" marL="457200" rtl="0" algn="l">
              <a:spcBef>
                <a:spcPts val="0"/>
              </a:spcBef>
              <a:spcAft>
                <a:spcPts val="0"/>
              </a:spcAft>
              <a:buSzPts val="1400"/>
              <a:buAutoNum type="arabicPeriod"/>
            </a:pPr>
            <a:r>
              <a:rPr lang="en"/>
              <a:t>Local Data Source - Practice (26.05.2024)</a:t>
            </a:r>
            <a:endParaRPr/>
          </a:p>
          <a:p>
            <a:pPr indent="-317500" lvl="0" marL="457200" rtl="0" algn="l">
              <a:spcBef>
                <a:spcPts val="0"/>
              </a:spcBef>
              <a:spcAft>
                <a:spcPts val="0"/>
              </a:spcAft>
              <a:buSzPts val="1400"/>
              <a:buAutoNum type="arabicPeriod"/>
            </a:pPr>
            <a:r>
              <a:rPr lang="en"/>
              <a:t>Fragments </a:t>
            </a:r>
            <a:endParaRPr/>
          </a:p>
          <a:p>
            <a:pPr indent="-317500" lvl="0" marL="457200" rtl="0" algn="l">
              <a:spcBef>
                <a:spcPts val="0"/>
              </a:spcBef>
              <a:spcAft>
                <a:spcPts val="0"/>
              </a:spcAft>
              <a:buSzPts val="1400"/>
              <a:buAutoNum type="arabicPeriod"/>
            </a:pPr>
            <a:r>
              <a:rPr lang="en"/>
              <a:t>Fragments - Practice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Android?</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550">
                <a:solidFill>
                  <a:srgbClr val="4D5156"/>
                </a:solidFill>
                <a:highlight>
                  <a:schemeClr val="lt1"/>
                </a:highlight>
              </a:rPr>
              <a:t>Android is a mobile operating system based on a modified version of the Linux kernel and other open source software, designed primarily for touchscreen mobile devices such as smartphones and tablets.</a:t>
            </a:r>
            <a:endParaRPr sz="19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Android History</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2003</a:t>
            </a:r>
            <a:r>
              <a:rPr lang="en" sz="1100">
                <a:solidFill>
                  <a:schemeClr val="dk1"/>
                </a:solidFill>
              </a:rPr>
              <a:t>: The platform was originally founded by a start-up “Android Inc.” which aimed to build a mobile OS operating system (similar to what Nokia’s Symbian was doing at the time)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2005</a:t>
            </a:r>
            <a:r>
              <a:rPr lang="en" sz="1100">
                <a:solidFill>
                  <a:schemeClr val="dk1"/>
                </a:solidFill>
              </a:rPr>
              <a:t>: Android was acquired by Google, who was looking to get into mobile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2007</a:t>
            </a:r>
            <a:r>
              <a:rPr lang="en" sz="1100">
                <a:solidFill>
                  <a:schemeClr val="dk1"/>
                </a:solidFill>
              </a:rPr>
              <a:t>: Google announces the </a:t>
            </a:r>
            <a:r>
              <a:rPr b="1" lang="en" sz="1100">
                <a:solidFill>
                  <a:srgbClr val="FF0000"/>
                </a:solidFill>
              </a:rPr>
              <a:t>Open Handset Alliance</a:t>
            </a:r>
            <a:r>
              <a:rPr lang="en" sz="1100">
                <a:solidFill>
                  <a:schemeClr val="dk1"/>
                </a:solidFill>
              </a:rPr>
              <a:t>, a group of tech companies working together to develop “open standards” for mobile platforms. Members included phone manufacturers like </a:t>
            </a:r>
            <a:r>
              <a:rPr b="1" lang="en" sz="1100">
                <a:solidFill>
                  <a:schemeClr val="dk1"/>
                </a:solidFill>
              </a:rPr>
              <a:t>HTC, Samsung, and Sony</a:t>
            </a:r>
            <a:r>
              <a:rPr lang="en" sz="1100">
                <a:solidFill>
                  <a:schemeClr val="dk1"/>
                </a:solidFill>
              </a:rPr>
              <a:t>; mobile carriers like </a:t>
            </a:r>
            <a:r>
              <a:rPr b="1" lang="en" sz="1100">
                <a:solidFill>
                  <a:schemeClr val="dk1"/>
                </a:solidFill>
              </a:rPr>
              <a:t>T-Mobile, Sprint, and NTT DoCoMo</a:t>
            </a:r>
            <a:r>
              <a:rPr lang="en" sz="1100">
                <a:solidFill>
                  <a:schemeClr val="dk1"/>
                </a:solidFill>
              </a:rPr>
              <a:t>; hardware manufacturers like </a:t>
            </a:r>
            <a:r>
              <a:rPr b="1" lang="en" sz="1100">
                <a:solidFill>
                  <a:schemeClr val="dk1"/>
                </a:solidFill>
              </a:rPr>
              <a:t>Broadcom and Nvidia</a:t>
            </a:r>
            <a:r>
              <a:rPr lang="en" sz="1100">
                <a:solidFill>
                  <a:schemeClr val="dk1"/>
                </a:solidFill>
              </a:rPr>
              <a:t>; and others. The Open Handset Alliance now (2017) includes 86 companies.</a:t>
            </a:r>
            <a:r>
              <a:rPr lang="en" sz="1100" u="sng">
                <a:solidFill>
                  <a:schemeClr val="hlink"/>
                </a:solidFill>
                <a:hlinkClick r:id="rId3"/>
              </a:rPr>
              <a:t>https://www.openhandsetalliance.com/</a:t>
            </a:r>
            <a:r>
              <a:rPr lang="en" sz="1100">
                <a:solidFill>
                  <a:schemeClr val="dk1"/>
                </a:solidFill>
              </a:rPr>
              <a:t> </a:t>
            </a:r>
            <a:br>
              <a:rPr lang="en" sz="1100">
                <a:solidFill>
                  <a:schemeClr val="dk1"/>
                </a:solidFill>
              </a:rPr>
            </a:br>
            <a:r>
              <a:rPr lang="en" sz="1100">
                <a:solidFill>
                  <a:schemeClr val="dk1"/>
                </a:solidFill>
              </a:rPr>
              <a:t>**Note this is the same year the first iPhone came out!</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2008</a:t>
            </a:r>
            <a:r>
              <a:rPr lang="en" sz="1100">
                <a:solidFill>
                  <a:schemeClr val="dk1"/>
                </a:solidFill>
              </a:rPr>
              <a:t>: </a:t>
            </a:r>
            <a:r>
              <a:rPr lang="en" sz="1100">
                <a:solidFill>
                  <a:srgbClr val="990000"/>
                </a:solidFill>
              </a:rPr>
              <a:t>First Android device is released: the </a:t>
            </a:r>
            <a:r>
              <a:rPr b="1" lang="en" sz="1100">
                <a:solidFill>
                  <a:srgbClr val="990000"/>
                </a:solidFill>
              </a:rPr>
              <a:t>HTC Dream</a:t>
            </a:r>
            <a:r>
              <a:rPr lang="en" sz="1100">
                <a:solidFill>
                  <a:srgbClr val="990000"/>
                </a:solidFill>
              </a:rPr>
              <a:t> (a.k.a. T-Mobile G1)</a:t>
            </a:r>
            <a:endParaRPr sz="1100">
              <a:solidFill>
                <a:srgbClr val="990000"/>
              </a:solidFill>
            </a:endParaRPr>
          </a:p>
          <a:p>
            <a:pPr indent="0" lvl="0" marL="457200" rtl="0" algn="l">
              <a:lnSpc>
                <a:spcPct val="100000"/>
              </a:lnSpc>
              <a:spcBef>
                <a:spcPts val="0"/>
              </a:spcBef>
              <a:spcAft>
                <a:spcPts val="0"/>
              </a:spcAft>
              <a:buNone/>
            </a:pPr>
            <a:r>
              <a:rPr lang="en" sz="1100">
                <a:solidFill>
                  <a:schemeClr val="dk1"/>
                </a:solidFill>
              </a:rPr>
              <a:t>Specs: 528Mhz ARM chip; 256MB memory; 320x480 resolution capacitive touch; slide-out keyboard! Author’s opinion: a fun little device.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2010</a:t>
            </a:r>
            <a:r>
              <a:rPr lang="en" sz="1100">
                <a:solidFill>
                  <a:schemeClr val="dk1"/>
                </a:solidFill>
              </a:rPr>
              <a:t>: First Nexus device is released: the Nexus One. These are Google-developed “flagship” devices, intended to show off the capabilities of the platform.</a:t>
            </a:r>
            <a:endParaRPr sz="1100">
              <a:solidFill>
                <a:schemeClr val="dk1"/>
              </a:solidFill>
            </a:endParaRPr>
          </a:p>
          <a:p>
            <a:pPr indent="0" lvl="0" marL="457200" rtl="0" algn="l">
              <a:lnSpc>
                <a:spcPct val="100000"/>
              </a:lnSpc>
              <a:spcBef>
                <a:spcPts val="0"/>
              </a:spcBef>
              <a:spcAft>
                <a:spcPts val="0"/>
              </a:spcAft>
              <a:buNone/>
            </a:pPr>
            <a:r>
              <a:rPr lang="en" sz="1100">
                <a:solidFill>
                  <a:schemeClr val="dk1"/>
                </a:solidFill>
              </a:rPr>
              <a:t>Specs: 1Ghz Scorpion; 512MB memory; .37" at 480x800 AMOLED capacitive touch. For comparison, the iPhone 8 Plus (2017) has: ~2.54Ghz hex-core A11 Bionic 64bit; 3GB RAM; 5.5" at 1920x1080 display.</a:t>
            </a:r>
            <a:endParaRPr sz="1100">
              <a:solidFill>
                <a:schemeClr val="dk1"/>
              </a:solidFill>
            </a:endParaRPr>
          </a:p>
          <a:p>
            <a:pPr indent="0" lvl="0" marL="457200" rtl="0" algn="l">
              <a:lnSpc>
                <a:spcPct val="100000"/>
              </a:lnSpc>
              <a:spcBef>
                <a:spcPts val="0"/>
              </a:spcBef>
              <a:spcAft>
                <a:spcPts val="0"/>
              </a:spcAft>
              <a:buNone/>
            </a:pPr>
            <a:r>
              <a:rPr lang="en" sz="1100">
                <a:solidFill>
                  <a:schemeClr val="dk1"/>
                </a:solidFill>
              </a:rPr>
              <a:t>(As of 2016, this program has been superseded by the Pixel range of devices).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2014</a:t>
            </a:r>
            <a:r>
              <a:rPr lang="en" sz="1100">
                <a:solidFill>
                  <a:schemeClr val="dk1"/>
                </a:solidFill>
              </a:rPr>
              <a:t>: Android Wear, a version of Android for wearable devices (watches) is announced.</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 sz="1100">
                <a:solidFill>
                  <a:schemeClr val="dk1"/>
                </a:solidFill>
              </a:rPr>
              <a:t>2016</a:t>
            </a:r>
            <a:r>
              <a:rPr lang="en" sz="1100">
                <a:solidFill>
                  <a:schemeClr val="dk1"/>
                </a:solidFill>
              </a:rPr>
              <a:t>: Daydream, a virtual reality (VR) platform for Android is announced.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version History</a:t>
            </a:r>
            <a:endParaRPr/>
          </a:p>
        </p:txBody>
      </p:sp>
      <p:graphicFrame>
        <p:nvGraphicFramePr>
          <p:cNvPr id="151" name="Google Shape;151;p27"/>
          <p:cNvGraphicFramePr/>
          <p:nvPr/>
        </p:nvGraphicFramePr>
        <p:xfrm>
          <a:off x="0" y="1017730"/>
          <a:ext cx="3000000" cy="3000000"/>
        </p:xfrm>
        <a:graphic>
          <a:graphicData uri="http://schemas.openxmlformats.org/drawingml/2006/table">
            <a:tbl>
              <a:tblPr>
                <a:noFill/>
                <a:tableStyleId>{5DB883BA-DB56-4006-8D3D-6F19681F94F7}</a:tableStyleId>
              </a:tblPr>
              <a:tblGrid>
                <a:gridCol w="1980475"/>
                <a:gridCol w="1609800"/>
                <a:gridCol w="1323850"/>
                <a:gridCol w="2033425"/>
                <a:gridCol w="1175575"/>
                <a:gridCol w="868450"/>
              </a:tblGrid>
              <a:tr h="487150">
                <a:tc>
                  <a:txBody>
                    <a:bodyPr/>
                    <a:lstStyle/>
                    <a:p>
                      <a:pPr indent="0" lvl="0" marL="0" rtl="0" algn="l">
                        <a:spcBef>
                          <a:spcPts val="0"/>
                        </a:spcBef>
                        <a:spcAft>
                          <a:spcPts val="0"/>
                        </a:spcAft>
                        <a:buNone/>
                      </a:pPr>
                      <a:r>
                        <a:rPr b="1" lang="en" sz="1100"/>
                        <a:t>Name</a:t>
                      </a:r>
                      <a:endParaRPr b="1" sz="1100"/>
                    </a:p>
                  </a:txBody>
                  <a:tcPr marT="91425" marB="91425" marR="91425" marL="91425"/>
                </a:tc>
                <a:tc>
                  <a:txBody>
                    <a:bodyPr/>
                    <a:lstStyle/>
                    <a:p>
                      <a:pPr indent="0" lvl="0" marL="0" rtl="0" algn="l">
                        <a:spcBef>
                          <a:spcPts val="0"/>
                        </a:spcBef>
                        <a:spcAft>
                          <a:spcPts val="0"/>
                        </a:spcAft>
                        <a:buNone/>
                      </a:pPr>
                      <a:r>
                        <a:rPr b="1" lang="en" sz="1100"/>
                        <a:t>Internal codename</a:t>
                      </a:r>
                      <a:endParaRPr b="1" sz="1100"/>
                    </a:p>
                  </a:txBody>
                  <a:tcPr marT="91425" marB="91425" marR="91425" marL="91425"/>
                </a:tc>
                <a:tc>
                  <a:txBody>
                    <a:bodyPr/>
                    <a:lstStyle/>
                    <a:p>
                      <a:pPr indent="0" lvl="0" marL="0" rtl="0" algn="l">
                        <a:spcBef>
                          <a:spcPts val="0"/>
                        </a:spcBef>
                        <a:spcAft>
                          <a:spcPts val="0"/>
                        </a:spcAft>
                        <a:buNone/>
                      </a:pPr>
                      <a:r>
                        <a:rPr b="1" lang="en" sz="1100"/>
                        <a:t>Version number(s)</a:t>
                      </a:r>
                      <a:endParaRPr b="1" sz="1100"/>
                    </a:p>
                  </a:txBody>
                  <a:tcPr marT="91425" marB="91425" marR="91425" marL="91425"/>
                </a:tc>
                <a:tc>
                  <a:txBody>
                    <a:bodyPr/>
                    <a:lstStyle/>
                    <a:p>
                      <a:pPr indent="0" lvl="0" marL="0" rtl="0" algn="l">
                        <a:spcBef>
                          <a:spcPts val="0"/>
                        </a:spcBef>
                        <a:spcAft>
                          <a:spcPts val="0"/>
                        </a:spcAft>
                        <a:buNone/>
                      </a:pPr>
                      <a:r>
                        <a:rPr b="1" lang="en" sz="1100"/>
                        <a:t>Initial stable</a:t>
                      </a:r>
                      <a:endParaRPr b="1" sz="1100"/>
                    </a:p>
                  </a:txBody>
                  <a:tcPr marT="91425" marB="91425" marR="91425" marL="91425"/>
                </a:tc>
                <a:tc>
                  <a:txBody>
                    <a:bodyPr/>
                    <a:lstStyle/>
                    <a:p>
                      <a:pPr indent="0" lvl="0" marL="0" rtl="0" algn="l">
                        <a:spcBef>
                          <a:spcPts val="0"/>
                        </a:spcBef>
                        <a:spcAft>
                          <a:spcPts val="0"/>
                        </a:spcAft>
                        <a:buNone/>
                      </a:pPr>
                      <a:r>
                        <a:rPr b="1" lang="en" sz="1100"/>
                        <a:t>Supported</a:t>
                      </a:r>
                      <a:endParaRPr b="1" sz="1100"/>
                    </a:p>
                  </a:txBody>
                  <a:tcPr marT="91425" marB="91425" marR="91425" marL="91425"/>
                </a:tc>
                <a:tc>
                  <a:txBody>
                    <a:bodyPr/>
                    <a:lstStyle/>
                    <a:p>
                      <a:pPr indent="0" lvl="0" marL="0" rtl="0" algn="l">
                        <a:spcBef>
                          <a:spcPts val="0"/>
                        </a:spcBef>
                        <a:spcAft>
                          <a:spcPts val="0"/>
                        </a:spcAft>
                        <a:buNone/>
                      </a:pPr>
                      <a:r>
                        <a:rPr b="1" lang="en" sz="1100"/>
                        <a:t>API level</a:t>
                      </a:r>
                      <a:endParaRPr b="1" sz="1100"/>
                    </a:p>
                  </a:txBody>
                  <a:tcPr marT="91425" marB="91425" marR="91425" marL="91425"/>
                </a:tc>
              </a:tr>
              <a:tr h="317575">
                <a:tc>
                  <a:txBody>
                    <a:bodyPr/>
                    <a:lstStyle/>
                    <a:p>
                      <a:pPr indent="0" lvl="0" marL="0" rtl="0" algn="l">
                        <a:spcBef>
                          <a:spcPts val="0"/>
                        </a:spcBef>
                        <a:spcAft>
                          <a:spcPts val="0"/>
                        </a:spcAft>
                        <a:buNone/>
                      </a:pPr>
                      <a:r>
                        <a:rPr lang="en" sz="1100"/>
                        <a:t>Android 1.0</a:t>
                      </a:r>
                      <a:endParaRPr sz="1100"/>
                    </a:p>
                  </a:txBody>
                  <a:tcPr marT="27950" marB="27950" marR="91425" marL="91425"/>
                </a:tc>
                <a:tc>
                  <a:txBody>
                    <a:bodyPr/>
                    <a:lstStyle/>
                    <a:p>
                      <a:pPr indent="0" lvl="0" marL="0" rtl="0" algn="l">
                        <a:spcBef>
                          <a:spcPts val="0"/>
                        </a:spcBef>
                        <a:spcAft>
                          <a:spcPts val="0"/>
                        </a:spcAft>
                        <a:buNone/>
                      </a:pPr>
                      <a:r>
                        <a:rPr lang="en" sz="1100"/>
                        <a:t>N/A</a:t>
                      </a:r>
                      <a:endParaRPr sz="1100"/>
                    </a:p>
                  </a:txBody>
                  <a:tcPr marT="91425" marB="91425" marR="91425" marL="91425"/>
                </a:tc>
                <a:tc>
                  <a:txBody>
                    <a:bodyPr/>
                    <a:lstStyle/>
                    <a:p>
                      <a:pPr indent="0" lvl="0" marL="0" rtl="0" algn="l">
                        <a:spcBef>
                          <a:spcPts val="0"/>
                        </a:spcBef>
                        <a:spcAft>
                          <a:spcPts val="0"/>
                        </a:spcAft>
                        <a:buNone/>
                      </a:pPr>
                      <a:r>
                        <a:rPr lang="en" sz="1100"/>
                        <a:t>1.0</a:t>
                      </a:r>
                      <a:endParaRPr sz="1100"/>
                    </a:p>
                  </a:txBody>
                  <a:tcPr marT="27950" marB="27950" marR="91425" marL="91425"/>
                </a:tc>
                <a:tc>
                  <a:txBody>
                    <a:bodyPr/>
                    <a:lstStyle/>
                    <a:p>
                      <a:pPr indent="0" lvl="0" marL="0" rtl="0" algn="l">
                        <a:spcBef>
                          <a:spcPts val="0"/>
                        </a:spcBef>
                        <a:spcAft>
                          <a:spcPts val="0"/>
                        </a:spcAft>
                        <a:buNone/>
                      </a:pPr>
                      <a:r>
                        <a:rPr lang="en" sz="1100"/>
                        <a:t>September 23, 2008</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a:t>
                      </a:r>
                      <a:endParaRPr sz="1100"/>
                    </a:p>
                  </a:txBody>
                  <a:tcPr marT="27950" marB="27950" marR="91425" marL="91425"/>
                </a:tc>
              </a:tr>
              <a:tr h="317575">
                <a:tc>
                  <a:txBody>
                    <a:bodyPr/>
                    <a:lstStyle/>
                    <a:p>
                      <a:pPr indent="0" lvl="0" marL="0" rtl="0" algn="l">
                        <a:spcBef>
                          <a:spcPts val="0"/>
                        </a:spcBef>
                        <a:spcAft>
                          <a:spcPts val="0"/>
                        </a:spcAft>
                        <a:buNone/>
                      </a:pPr>
                      <a:r>
                        <a:rPr lang="en" sz="1100"/>
                        <a:t>Android 1.1</a:t>
                      </a:r>
                      <a:endParaRPr sz="1100"/>
                    </a:p>
                  </a:txBody>
                  <a:tcPr marT="27950" marB="27950" marR="91425" marL="91425"/>
                </a:tc>
                <a:tc>
                  <a:txBody>
                    <a:bodyPr/>
                    <a:lstStyle/>
                    <a:p>
                      <a:pPr indent="0" lvl="0" marL="0" rtl="0" algn="l">
                        <a:spcBef>
                          <a:spcPts val="0"/>
                        </a:spcBef>
                        <a:spcAft>
                          <a:spcPts val="0"/>
                        </a:spcAft>
                        <a:buNone/>
                      </a:pPr>
                      <a:r>
                        <a:rPr lang="en" sz="1100"/>
                        <a:t>Petit Four</a:t>
                      </a:r>
                      <a:endParaRPr sz="1100"/>
                    </a:p>
                  </a:txBody>
                  <a:tcPr marT="27950" marB="27950" marR="91425" marL="91425"/>
                </a:tc>
                <a:tc>
                  <a:txBody>
                    <a:bodyPr/>
                    <a:lstStyle/>
                    <a:p>
                      <a:pPr indent="0" lvl="0" marL="0" rtl="0" algn="l">
                        <a:spcBef>
                          <a:spcPts val="0"/>
                        </a:spcBef>
                        <a:spcAft>
                          <a:spcPts val="0"/>
                        </a:spcAft>
                        <a:buNone/>
                      </a:pPr>
                      <a:r>
                        <a:rPr lang="en" sz="1100"/>
                        <a:t>1.1</a:t>
                      </a:r>
                      <a:endParaRPr sz="1100"/>
                    </a:p>
                  </a:txBody>
                  <a:tcPr marT="27950" marB="27950" marR="91425" marL="91425"/>
                </a:tc>
                <a:tc>
                  <a:txBody>
                    <a:bodyPr/>
                    <a:lstStyle/>
                    <a:p>
                      <a:pPr indent="0" lvl="0" marL="0" rtl="0" algn="l">
                        <a:spcBef>
                          <a:spcPts val="0"/>
                        </a:spcBef>
                        <a:spcAft>
                          <a:spcPts val="0"/>
                        </a:spcAft>
                        <a:buNone/>
                      </a:pPr>
                      <a:r>
                        <a:rPr lang="en" sz="1100"/>
                        <a:t>February 9, 2009</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a:t>
                      </a:r>
                      <a:endParaRPr sz="1100"/>
                    </a:p>
                  </a:txBody>
                  <a:tcPr marT="27950" marB="27950" marR="91425" marL="91425"/>
                </a:tc>
              </a:tr>
              <a:tr h="317575">
                <a:tc>
                  <a:txBody>
                    <a:bodyPr/>
                    <a:lstStyle/>
                    <a:p>
                      <a:pPr indent="0" lvl="0" marL="0" rtl="0" algn="l">
                        <a:spcBef>
                          <a:spcPts val="0"/>
                        </a:spcBef>
                        <a:spcAft>
                          <a:spcPts val="0"/>
                        </a:spcAft>
                        <a:buNone/>
                      </a:pPr>
                      <a:r>
                        <a:rPr lang="en" sz="1100"/>
                        <a:t>Android Cupcake</a:t>
                      </a:r>
                      <a:endParaRPr sz="1100"/>
                    </a:p>
                  </a:txBody>
                  <a:tcPr marT="27950" marB="27950" marR="91425" marL="91425"/>
                </a:tc>
                <a:tc>
                  <a:txBody>
                    <a:bodyPr/>
                    <a:lstStyle/>
                    <a:p>
                      <a:pPr indent="0" lvl="0" marL="0" rtl="0" algn="l">
                        <a:spcBef>
                          <a:spcPts val="0"/>
                        </a:spcBef>
                        <a:spcAft>
                          <a:spcPts val="0"/>
                        </a:spcAft>
                        <a:buNone/>
                      </a:pPr>
                      <a:r>
                        <a:rPr lang="en" sz="1100"/>
                        <a:t>Cupcake</a:t>
                      </a:r>
                      <a:endParaRPr sz="1100"/>
                    </a:p>
                  </a:txBody>
                  <a:tcPr marT="27950" marB="27950" marR="91425" marL="91425"/>
                </a:tc>
                <a:tc>
                  <a:txBody>
                    <a:bodyPr/>
                    <a:lstStyle/>
                    <a:p>
                      <a:pPr indent="0" lvl="0" marL="0" rtl="0" algn="l">
                        <a:spcBef>
                          <a:spcPts val="0"/>
                        </a:spcBef>
                        <a:spcAft>
                          <a:spcPts val="0"/>
                        </a:spcAft>
                        <a:buNone/>
                      </a:pPr>
                      <a:r>
                        <a:rPr lang="en" sz="1100"/>
                        <a:t>1.5</a:t>
                      </a:r>
                      <a:endParaRPr sz="1100"/>
                    </a:p>
                  </a:txBody>
                  <a:tcPr marT="27950" marB="27950" marR="91425" marL="91425"/>
                </a:tc>
                <a:tc>
                  <a:txBody>
                    <a:bodyPr/>
                    <a:lstStyle/>
                    <a:p>
                      <a:pPr indent="0" lvl="0" marL="0" rtl="0" algn="l">
                        <a:spcBef>
                          <a:spcPts val="0"/>
                        </a:spcBef>
                        <a:spcAft>
                          <a:spcPts val="0"/>
                        </a:spcAft>
                        <a:buNone/>
                      </a:pPr>
                      <a:r>
                        <a:rPr lang="en" sz="1100"/>
                        <a:t>April 27, 2009</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3</a:t>
                      </a:r>
                      <a:endParaRPr sz="1100"/>
                    </a:p>
                  </a:txBody>
                  <a:tcPr marT="27950" marB="27950" marR="91425" marL="91425"/>
                </a:tc>
              </a:tr>
              <a:tr h="317575">
                <a:tc>
                  <a:txBody>
                    <a:bodyPr/>
                    <a:lstStyle/>
                    <a:p>
                      <a:pPr indent="0" lvl="0" marL="0" rtl="0" algn="l">
                        <a:spcBef>
                          <a:spcPts val="0"/>
                        </a:spcBef>
                        <a:spcAft>
                          <a:spcPts val="0"/>
                        </a:spcAft>
                        <a:buNone/>
                      </a:pPr>
                      <a:r>
                        <a:rPr lang="en" sz="1100"/>
                        <a:t>Android Donut</a:t>
                      </a:r>
                      <a:endParaRPr sz="1100"/>
                    </a:p>
                  </a:txBody>
                  <a:tcPr marT="27950" marB="27950" marR="91425" marL="91425"/>
                </a:tc>
                <a:tc>
                  <a:txBody>
                    <a:bodyPr/>
                    <a:lstStyle/>
                    <a:p>
                      <a:pPr indent="0" lvl="0" marL="0" rtl="0" algn="l">
                        <a:spcBef>
                          <a:spcPts val="0"/>
                        </a:spcBef>
                        <a:spcAft>
                          <a:spcPts val="0"/>
                        </a:spcAft>
                        <a:buNone/>
                      </a:pPr>
                      <a:r>
                        <a:rPr lang="en" sz="1100"/>
                        <a:t>Donut</a:t>
                      </a:r>
                      <a:endParaRPr sz="1100"/>
                    </a:p>
                  </a:txBody>
                  <a:tcPr marT="27950" marB="27950" marR="91425" marL="91425"/>
                </a:tc>
                <a:tc>
                  <a:txBody>
                    <a:bodyPr/>
                    <a:lstStyle/>
                    <a:p>
                      <a:pPr indent="0" lvl="0" marL="0" rtl="0" algn="l">
                        <a:spcBef>
                          <a:spcPts val="0"/>
                        </a:spcBef>
                        <a:spcAft>
                          <a:spcPts val="0"/>
                        </a:spcAft>
                        <a:buNone/>
                      </a:pPr>
                      <a:r>
                        <a:rPr lang="en" sz="1100"/>
                        <a:t>1.6</a:t>
                      </a:r>
                      <a:endParaRPr sz="1100"/>
                    </a:p>
                  </a:txBody>
                  <a:tcPr marT="27950" marB="27950" marR="91425" marL="91425"/>
                </a:tc>
                <a:tc>
                  <a:txBody>
                    <a:bodyPr/>
                    <a:lstStyle/>
                    <a:p>
                      <a:pPr indent="0" lvl="0" marL="0" rtl="0" algn="l">
                        <a:spcBef>
                          <a:spcPts val="0"/>
                        </a:spcBef>
                        <a:spcAft>
                          <a:spcPts val="0"/>
                        </a:spcAft>
                        <a:buNone/>
                      </a:pPr>
                      <a:r>
                        <a:rPr lang="en" sz="1100"/>
                        <a:t>September 15, 2009</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4</a:t>
                      </a:r>
                      <a:endParaRPr sz="1100"/>
                    </a:p>
                  </a:txBody>
                  <a:tcPr marT="27950" marB="27950" marR="91425" marL="91425"/>
                </a:tc>
              </a:tr>
              <a:tr h="317575">
                <a:tc>
                  <a:txBody>
                    <a:bodyPr/>
                    <a:lstStyle/>
                    <a:p>
                      <a:pPr indent="0" lvl="0" marL="0" rtl="0" algn="l">
                        <a:spcBef>
                          <a:spcPts val="0"/>
                        </a:spcBef>
                        <a:spcAft>
                          <a:spcPts val="0"/>
                        </a:spcAft>
                        <a:buNone/>
                      </a:pPr>
                      <a:r>
                        <a:rPr lang="en" sz="1100"/>
                        <a:t>Android Eclair</a:t>
                      </a:r>
                      <a:endParaRPr sz="1100"/>
                    </a:p>
                  </a:txBody>
                  <a:tcPr marT="27950" marB="27950" marR="91425" marL="91425"/>
                </a:tc>
                <a:tc>
                  <a:txBody>
                    <a:bodyPr/>
                    <a:lstStyle/>
                    <a:p>
                      <a:pPr indent="0" lvl="0" marL="0" rtl="0" algn="l">
                        <a:spcBef>
                          <a:spcPts val="0"/>
                        </a:spcBef>
                        <a:spcAft>
                          <a:spcPts val="0"/>
                        </a:spcAft>
                        <a:buNone/>
                      </a:pPr>
                      <a:r>
                        <a:rPr lang="en" sz="1100"/>
                        <a:t>Eclair</a:t>
                      </a:r>
                      <a:endParaRPr sz="1100"/>
                    </a:p>
                  </a:txBody>
                  <a:tcPr marT="27950" marB="27950" marR="91425" marL="91425"/>
                </a:tc>
                <a:tc>
                  <a:txBody>
                    <a:bodyPr/>
                    <a:lstStyle/>
                    <a:p>
                      <a:pPr indent="0" lvl="0" marL="0" rtl="0" algn="l">
                        <a:spcBef>
                          <a:spcPts val="0"/>
                        </a:spcBef>
                        <a:spcAft>
                          <a:spcPts val="0"/>
                        </a:spcAft>
                        <a:buNone/>
                      </a:pPr>
                      <a:r>
                        <a:rPr lang="en" sz="1100"/>
                        <a:t>2.0</a:t>
                      </a:r>
                      <a:endParaRPr sz="1100"/>
                    </a:p>
                  </a:txBody>
                  <a:tcPr marT="27950" marB="27950" marR="91425" marL="91425"/>
                </a:tc>
                <a:tc>
                  <a:txBody>
                    <a:bodyPr/>
                    <a:lstStyle/>
                    <a:p>
                      <a:pPr indent="0" lvl="0" marL="0" rtl="0" algn="l">
                        <a:spcBef>
                          <a:spcPts val="0"/>
                        </a:spcBef>
                        <a:spcAft>
                          <a:spcPts val="0"/>
                        </a:spcAft>
                        <a:buNone/>
                      </a:pPr>
                      <a:r>
                        <a:rPr lang="en" sz="1100"/>
                        <a:t>October 27, 2009</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5</a:t>
                      </a:r>
                      <a:endParaRPr sz="1100"/>
                    </a:p>
                  </a:txBody>
                  <a:tcPr marT="27950" marB="27950" marR="91425" marL="91425"/>
                </a:tc>
              </a:tr>
              <a:tr h="32065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2.0.1</a:t>
                      </a:r>
                      <a:endParaRPr sz="1100"/>
                    </a:p>
                  </a:txBody>
                  <a:tcPr marT="27950" marB="27950" marR="91425" marL="91425"/>
                </a:tc>
                <a:tc>
                  <a:txBody>
                    <a:bodyPr/>
                    <a:lstStyle/>
                    <a:p>
                      <a:pPr indent="0" lvl="0" marL="0" rtl="0" algn="l">
                        <a:spcBef>
                          <a:spcPts val="0"/>
                        </a:spcBef>
                        <a:spcAft>
                          <a:spcPts val="0"/>
                        </a:spcAft>
                        <a:buNone/>
                      </a:pPr>
                      <a:r>
                        <a:rPr lang="en" sz="1100"/>
                        <a:t>December 3, 2009</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6</a:t>
                      </a:r>
                      <a:endParaRPr sz="1100"/>
                    </a:p>
                  </a:txBody>
                  <a:tcPr marT="27950" marB="27950" marR="91425" marL="91425"/>
                </a:tc>
              </a:tr>
              <a:tr h="32065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2.1</a:t>
                      </a:r>
                      <a:endParaRPr sz="1100"/>
                    </a:p>
                  </a:txBody>
                  <a:tcPr marT="27950" marB="27950" marR="91425" marL="91425"/>
                </a:tc>
                <a:tc>
                  <a:txBody>
                    <a:bodyPr/>
                    <a:lstStyle/>
                    <a:p>
                      <a:pPr indent="0" lvl="0" marL="0" rtl="0" algn="l">
                        <a:spcBef>
                          <a:spcPts val="0"/>
                        </a:spcBef>
                        <a:spcAft>
                          <a:spcPts val="0"/>
                        </a:spcAft>
                        <a:buNone/>
                      </a:pPr>
                      <a:r>
                        <a:rPr lang="en" sz="1100"/>
                        <a:t>January 11, 2010</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7</a:t>
                      </a:r>
                      <a:endParaRPr sz="1100"/>
                    </a:p>
                  </a:txBody>
                  <a:tcPr marT="27950" marB="27950" marR="91425" marL="91425"/>
                </a:tc>
              </a:tr>
              <a:tr h="317575">
                <a:tc>
                  <a:txBody>
                    <a:bodyPr/>
                    <a:lstStyle/>
                    <a:p>
                      <a:pPr indent="0" lvl="0" marL="0" rtl="0" algn="l">
                        <a:spcBef>
                          <a:spcPts val="0"/>
                        </a:spcBef>
                        <a:spcAft>
                          <a:spcPts val="0"/>
                        </a:spcAft>
                        <a:buNone/>
                      </a:pPr>
                      <a:r>
                        <a:rPr lang="en" sz="1100"/>
                        <a:t>Android Froyo</a:t>
                      </a:r>
                      <a:endParaRPr sz="1100"/>
                    </a:p>
                  </a:txBody>
                  <a:tcPr marT="27950" marB="27950" marR="91425" marL="91425"/>
                </a:tc>
                <a:tc>
                  <a:txBody>
                    <a:bodyPr/>
                    <a:lstStyle/>
                    <a:p>
                      <a:pPr indent="0" lvl="0" marL="0" rtl="0" algn="l">
                        <a:spcBef>
                          <a:spcPts val="0"/>
                        </a:spcBef>
                        <a:spcAft>
                          <a:spcPts val="0"/>
                        </a:spcAft>
                        <a:buNone/>
                      </a:pPr>
                      <a:r>
                        <a:rPr lang="en" sz="1100"/>
                        <a:t>Froyo</a:t>
                      </a:r>
                      <a:endParaRPr sz="1100"/>
                    </a:p>
                  </a:txBody>
                  <a:tcPr marT="27950" marB="27950" marR="91425" marL="91425"/>
                </a:tc>
                <a:tc>
                  <a:txBody>
                    <a:bodyPr/>
                    <a:lstStyle/>
                    <a:p>
                      <a:pPr indent="0" lvl="0" marL="0" rtl="0" algn="l">
                        <a:spcBef>
                          <a:spcPts val="0"/>
                        </a:spcBef>
                        <a:spcAft>
                          <a:spcPts val="0"/>
                        </a:spcAft>
                        <a:buNone/>
                      </a:pPr>
                      <a:r>
                        <a:rPr lang="en" sz="1100"/>
                        <a:t>2.2 – 2.2.3</a:t>
                      </a:r>
                      <a:endParaRPr sz="1100"/>
                    </a:p>
                  </a:txBody>
                  <a:tcPr marT="27950" marB="27950" marR="91425" marL="91425"/>
                </a:tc>
                <a:tc>
                  <a:txBody>
                    <a:bodyPr/>
                    <a:lstStyle/>
                    <a:p>
                      <a:pPr indent="0" lvl="0" marL="0" rtl="0" algn="l">
                        <a:spcBef>
                          <a:spcPts val="0"/>
                        </a:spcBef>
                        <a:spcAft>
                          <a:spcPts val="0"/>
                        </a:spcAft>
                        <a:buNone/>
                      </a:pPr>
                      <a:r>
                        <a:rPr lang="en" sz="1100"/>
                        <a:t>May 20, 2010</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8</a:t>
                      </a:r>
                      <a:endParaRPr sz="1100"/>
                    </a:p>
                  </a:txBody>
                  <a:tcPr marT="27950" marB="27950" marR="91425" marL="91425"/>
                </a:tc>
              </a:tr>
              <a:tr h="317575">
                <a:tc>
                  <a:txBody>
                    <a:bodyPr/>
                    <a:lstStyle/>
                    <a:p>
                      <a:pPr indent="0" lvl="0" marL="0" rtl="0" algn="l">
                        <a:spcBef>
                          <a:spcPts val="0"/>
                        </a:spcBef>
                        <a:spcAft>
                          <a:spcPts val="0"/>
                        </a:spcAft>
                        <a:buNone/>
                      </a:pPr>
                      <a:r>
                        <a:rPr lang="en" sz="1100"/>
                        <a:t>Android Gingerbread</a:t>
                      </a:r>
                      <a:endParaRPr sz="1100"/>
                    </a:p>
                  </a:txBody>
                  <a:tcPr marT="27950" marB="27950" marR="91425" marL="91425"/>
                </a:tc>
                <a:tc>
                  <a:txBody>
                    <a:bodyPr/>
                    <a:lstStyle/>
                    <a:p>
                      <a:pPr indent="0" lvl="0" marL="0" rtl="0" algn="l">
                        <a:spcBef>
                          <a:spcPts val="0"/>
                        </a:spcBef>
                        <a:spcAft>
                          <a:spcPts val="0"/>
                        </a:spcAft>
                        <a:buNone/>
                      </a:pPr>
                      <a:r>
                        <a:rPr lang="en" sz="1100"/>
                        <a:t>Gingerbread</a:t>
                      </a:r>
                      <a:endParaRPr sz="1100"/>
                    </a:p>
                  </a:txBody>
                  <a:tcPr marT="27950" marB="27950" marR="91425" marL="91425"/>
                </a:tc>
                <a:tc>
                  <a:txBody>
                    <a:bodyPr/>
                    <a:lstStyle/>
                    <a:p>
                      <a:pPr indent="0" lvl="0" marL="0" rtl="0" algn="l">
                        <a:spcBef>
                          <a:spcPts val="0"/>
                        </a:spcBef>
                        <a:spcAft>
                          <a:spcPts val="0"/>
                        </a:spcAft>
                        <a:buNone/>
                      </a:pPr>
                      <a:r>
                        <a:rPr lang="en" sz="1100"/>
                        <a:t>2.3 – 2.3.2</a:t>
                      </a:r>
                      <a:endParaRPr sz="1100"/>
                    </a:p>
                  </a:txBody>
                  <a:tcPr marT="27950" marB="27950" marR="91425" marL="91425"/>
                </a:tc>
                <a:tc>
                  <a:txBody>
                    <a:bodyPr/>
                    <a:lstStyle/>
                    <a:p>
                      <a:pPr indent="0" lvl="0" marL="0" rtl="0" algn="l">
                        <a:spcBef>
                          <a:spcPts val="0"/>
                        </a:spcBef>
                        <a:spcAft>
                          <a:spcPts val="0"/>
                        </a:spcAft>
                        <a:buNone/>
                      </a:pPr>
                      <a:r>
                        <a:rPr lang="en" sz="1100"/>
                        <a:t>December 6, 2010</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9</a:t>
                      </a:r>
                      <a:endParaRPr sz="1100"/>
                    </a:p>
                  </a:txBody>
                  <a:tcPr marT="27950" marB="27950" marR="91425" marL="91425"/>
                </a:tc>
              </a:tr>
              <a:tr h="32065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2.3.3 – 2.3.7</a:t>
                      </a:r>
                      <a:endParaRPr sz="1100"/>
                    </a:p>
                  </a:txBody>
                  <a:tcPr marT="27950" marB="27950" marR="91425" marL="91425"/>
                </a:tc>
                <a:tc>
                  <a:txBody>
                    <a:bodyPr/>
                    <a:lstStyle/>
                    <a:p>
                      <a:pPr indent="0" lvl="0" marL="0" rtl="0" algn="l">
                        <a:spcBef>
                          <a:spcPts val="0"/>
                        </a:spcBef>
                        <a:spcAft>
                          <a:spcPts val="0"/>
                        </a:spcAft>
                        <a:buNone/>
                      </a:pPr>
                      <a:r>
                        <a:rPr lang="en" sz="1100"/>
                        <a:t>February 9,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10</a:t>
                      </a:r>
                      <a:endParaRPr sz="1100"/>
                    </a:p>
                  </a:txBody>
                  <a:tcPr marT="27950" marB="27950"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version History</a:t>
            </a:r>
            <a:endParaRPr/>
          </a:p>
        </p:txBody>
      </p:sp>
      <p:graphicFrame>
        <p:nvGraphicFramePr>
          <p:cNvPr id="157" name="Google Shape;157;p28"/>
          <p:cNvGraphicFramePr/>
          <p:nvPr/>
        </p:nvGraphicFramePr>
        <p:xfrm>
          <a:off x="-12" y="1017725"/>
          <a:ext cx="3000000" cy="3000000"/>
        </p:xfrm>
        <a:graphic>
          <a:graphicData uri="http://schemas.openxmlformats.org/drawingml/2006/table">
            <a:tbl>
              <a:tblPr>
                <a:noFill/>
                <a:tableStyleId>{5DB883BA-DB56-4006-8D3D-6F19681F94F7}</a:tableStyleId>
              </a:tblPr>
              <a:tblGrid>
                <a:gridCol w="1980475"/>
                <a:gridCol w="1609800"/>
                <a:gridCol w="1323850"/>
                <a:gridCol w="2033425"/>
                <a:gridCol w="1175575"/>
                <a:gridCol w="868450"/>
              </a:tblGrid>
              <a:tr h="501650">
                <a:tc>
                  <a:txBody>
                    <a:bodyPr/>
                    <a:lstStyle/>
                    <a:p>
                      <a:pPr indent="0" lvl="0" marL="0" rtl="0" algn="l">
                        <a:spcBef>
                          <a:spcPts val="0"/>
                        </a:spcBef>
                        <a:spcAft>
                          <a:spcPts val="0"/>
                        </a:spcAft>
                        <a:buNone/>
                      </a:pPr>
                      <a:r>
                        <a:rPr b="1" lang="en" sz="1100"/>
                        <a:t>Name</a:t>
                      </a:r>
                      <a:endParaRPr b="1" sz="1100"/>
                    </a:p>
                  </a:txBody>
                  <a:tcPr marT="91425" marB="91425" marR="91425" marL="91425"/>
                </a:tc>
                <a:tc>
                  <a:txBody>
                    <a:bodyPr/>
                    <a:lstStyle/>
                    <a:p>
                      <a:pPr indent="0" lvl="0" marL="0" rtl="0" algn="l">
                        <a:spcBef>
                          <a:spcPts val="0"/>
                        </a:spcBef>
                        <a:spcAft>
                          <a:spcPts val="0"/>
                        </a:spcAft>
                        <a:buNone/>
                      </a:pPr>
                      <a:r>
                        <a:rPr b="1" lang="en" sz="1100"/>
                        <a:t>Internal codename</a:t>
                      </a:r>
                      <a:endParaRPr b="1" sz="1100"/>
                    </a:p>
                  </a:txBody>
                  <a:tcPr marT="91425" marB="91425" marR="91425" marL="91425"/>
                </a:tc>
                <a:tc>
                  <a:txBody>
                    <a:bodyPr/>
                    <a:lstStyle/>
                    <a:p>
                      <a:pPr indent="0" lvl="0" marL="0" rtl="0" algn="l">
                        <a:spcBef>
                          <a:spcPts val="0"/>
                        </a:spcBef>
                        <a:spcAft>
                          <a:spcPts val="0"/>
                        </a:spcAft>
                        <a:buNone/>
                      </a:pPr>
                      <a:r>
                        <a:rPr b="1" lang="en" sz="1100"/>
                        <a:t>Version number(s)</a:t>
                      </a:r>
                      <a:endParaRPr b="1" sz="1100"/>
                    </a:p>
                  </a:txBody>
                  <a:tcPr marT="91425" marB="91425" marR="91425" marL="91425"/>
                </a:tc>
                <a:tc>
                  <a:txBody>
                    <a:bodyPr/>
                    <a:lstStyle/>
                    <a:p>
                      <a:pPr indent="0" lvl="0" marL="0" rtl="0" algn="l">
                        <a:spcBef>
                          <a:spcPts val="0"/>
                        </a:spcBef>
                        <a:spcAft>
                          <a:spcPts val="0"/>
                        </a:spcAft>
                        <a:buNone/>
                      </a:pPr>
                      <a:r>
                        <a:rPr b="1" lang="en" sz="1100"/>
                        <a:t>Initial stable</a:t>
                      </a:r>
                      <a:endParaRPr b="1" sz="1100"/>
                    </a:p>
                  </a:txBody>
                  <a:tcPr marT="91425" marB="91425" marR="91425" marL="91425"/>
                </a:tc>
                <a:tc>
                  <a:txBody>
                    <a:bodyPr/>
                    <a:lstStyle/>
                    <a:p>
                      <a:pPr indent="0" lvl="0" marL="0" rtl="0" algn="l">
                        <a:spcBef>
                          <a:spcPts val="0"/>
                        </a:spcBef>
                        <a:spcAft>
                          <a:spcPts val="0"/>
                        </a:spcAft>
                        <a:buNone/>
                      </a:pPr>
                      <a:r>
                        <a:rPr b="1" lang="en" sz="1100"/>
                        <a:t>Supported</a:t>
                      </a:r>
                      <a:endParaRPr b="1" sz="1100"/>
                    </a:p>
                  </a:txBody>
                  <a:tcPr marT="91425" marB="91425" marR="91425" marL="91425"/>
                </a:tc>
                <a:tc>
                  <a:txBody>
                    <a:bodyPr/>
                    <a:lstStyle/>
                    <a:p>
                      <a:pPr indent="0" lvl="0" marL="0" rtl="0" algn="l">
                        <a:spcBef>
                          <a:spcPts val="0"/>
                        </a:spcBef>
                        <a:spcAft>
                          <a:spcPts val="0"/>
                        </a:spcAft>
                        <a:buNone/>
                      </a:pPr>
                      <a:r>
                        <a:rPr b="1" lang="en" sz="1100"/>
                        <a:t>API level</a:t>
                      </a:r>
                      <a:endParaRPr b="1" sz="1100"/>
                    </a:p>
                  </a:txBody>
                  <a:tcPr marT="91425" marB="91425" marR="91425" marL="91425"/>
                </a:tc>
              </a:tr>
              <a:tr h="338050">
                <a:tc>
                  <a:txBody>
                    <a:bodyPr/>
                    <a:lstStyle/>
                    <a:p>
                      <a:pPr indent="0" lvl="0" marL="0" rtl="0" algn="l">
                        <a:spcBef>
                          <a:spcPts val="0"/>
                        </a:spcBef>
                        <a:spcAft>
                          <a:spcPts val="0"/>
                        </a:spcAft>
                        <a:buNone/>
                      </a:pPr>
                      <a:r>
                        <a:rPr lang="en" sz="1100"/>
                        <a:t>Android Honeycomb</a:t>
                      </a:r>
                      <a:endParaRPr sz="1100"/>
                    </a:p>
                  </a:txBody>
                  <a:tcPr marT="27950" marB="27950" marR="91425" marL="91425"/>
                </a:tc>
                <a:tc>
                  <a:txBody>
                    <a:bodyPr/>
                    <a:lstStyle/>
                    <a:p>
                      <a:pPr indent="0" lvl="0" marL="0" rtl="0" algn="l">
                        <a:spcBef>
                          <a:spcPts val="0"/>
                        </a:spcBef>
                        <a:spcAft>
                          <a:spcPts val="0"/>
                        </a:spcAft>
                        <a:buNone/>
                      </a:pPr>
                      <a:r>
                        <a:rPr lang="en" sz="1100"/>
                        <a:t>Honeycomb</a:t>
                      </a:r>
                      <a:endParaRPr sz="1100"/>
                    </a:p>
                  </a:txBody>
                  <a:tcPr marT="27950" marB="27950" marR="91425" marL="91425"/>
                </a:tc>
                <a:tc>
                  <a:txBody>
                    <a:bodyPr/>
                    <a:lstStyle/>
                    <a:p>
                      <a:pPr indent="0" lvl="0" marL="0" rtl="0" algn="l">
                        <a:spcBef>
                          <a:spcPts val="0"/>
                        </a:spcBef>
                        <a:spcAft>
                          <a:spcPts val="0"/>
                        </a:spcAft>
                        <a:buNone/>
                      </a:pPr>
                      <a:r>
                        <a:rPr lang="en" sz="1100"/>
                        <a:t>3.0</a:t>
                      </a:r>
                      <a:endParaRPr sz="1100"/>
                    </a:p>
                  </a:txBody>
                  <a:tcPr marT="27950" marB="27950" marR="91425" marL="91425"/>
                </a:tc>
                <a:tc>
                  <a:txBody>
                    <a:bodyPr/>
                    <a:lstStyle/>
                    <a:p>
                      <a:pPr indent="0" lvl="0" marL="0" rtl="0" algn="l">
                        <a:spcBef>
                          <a:spcPts val="0"/>
                        </a:spcBef>
                        <a:spcAft>
                          <a:spcPts val="0"/>
                        </a:spcAft>
                        <a:buNone/>
                      </a:pPr>
                      <a:r>
                        <a:rPr lang="en" sz="1100"/>
                        <a:t>February 22,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11</a:t>
                      </a:r>
                      <a:endParaRPr sz="1100"/>
                    </a:p>
                  </a:txBody>
                  <a:tcPr marT="27950" marB="27950" marR="91425" marL="91425"/>
                </a:tc>
              </a:tr>
              <a:tr h="3780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3.1</a:t>
                      </a:r>
                      <a:endParaRPr sz="1100"/>
                    </a:p>
                  </a:txBody>
                  <a:tcPr marT="27950" marB="27950" marR="91425" marL="91425"/>
                </a:tc>
                <a:tc>
                  <a:txBody>
                    <a:bodyPr/>
                    <a:lstStyle/>
                    <a:p>
                      <a:pPr indent="0" lvl="0" marL="0" rtl="0" algn="l">
                        <a:spcBef>
                          <a:spcPts val="0"/>
                        </a:spcBef>
                        <a:spcAft>
                          <a:spcPts val="0"/>
                        </a:spcAft>
                        <a:buNone/>
                      </a:pPr>
                      <a:r>
                        <a:rPr lang="en" sz="1100"/>
                        <a:t>May 10,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12</a:t>
                      </a:r>
                      <a:endParaRPr sz="1100"/>
                    </a:p>
                  </a:txBody>
                  <a:tcPr marT="27950" marB="27950" marR="91425" marL="91425"/>
                </a:tc>
              </a:tr>
              <a:tr h="3780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3.2 – 3.2.6</a:t>
                      </a:r>
                      <a:endParaRPr sz="1100"/>
                    </a:p>
                  </a:txBody>
                  <a:tcPr marT="27950" marB="27950" marR="91425" marL="91425"/>
                </a:tc>
                <a:tc>
                  <a:txBody>
                    <a:bodyPr/>
                    <a:lstStyle/>
                    <a:p>
                      <a:pPr indent="0" lvl="0" marL="0" rtl="0" algn="l">
                        <a:spcBef>
                          <a:spcPts val="0"/>
                        </a:spcBef>
                        <a:spcAft>
                          <a:spcPts val="0"/>
                        </a:spcAft>
                        <a:buNone/>
                      </a:pPr>
                      <a:r>
                        <a:rPr lang="en" sz="1100"/>
                        <a:t>July 15,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13</a:t>
                      </a:r>
                      <a:endParaRPr sz="1100"/>
                    </a:p>
                  </a:txBody>
                  <a:tcPr marT="27950" marB="27950" marR="91425" marL="91425"/>
                </a:tc>
              </a:tr>
              <a:tr h="381700">
                <a:tc>
                  <a:txBody>
                    <a:bodyPr/>
                    <a:lstStyle/>
                    <a:p>
                      <a:pPr indent="0" lvl="0" marL="0" rtl="0" algn="l">
                        <a:spcBef>
                          <a:spcPts val="0"/>
                        </a:spcBef>
                        <a:spcAft>
                          <a:spcPts val="0"/>
                        </a:spcAft>
                        <a:buNone/>
                      </a:pPr>
                      <a:r>
                        <a:rPr lang="en" sz="1100"/>
                        <a:t>Android Ice Cream Sandwich</a:t>
                      </a:r>
                      <a:endParaRPr sz="1100"/>
                    </a:p>
                  </a:txBody>
                  <a:tcPr marT="27950" marB="27950" marR="91425" marL="91425"/>
                </a:tc>
                <a:tc>
                  <a:txBody>
                    <a:bodyPr/>
                    <a:lstStyle/>
                    <a:p>
                      <a:pPr indent="0" lvl="0" marL="0" rtl="0" algn="l">
                        <a:spcBef>
                          <a:spcPts val="0"/>
                        </a:spcBef>
                        <a:spcAft>
                          <a:spcPts val="0"/>
                        </a:spcAft>
                        <a:buNone/>
                      </a:pPr>
                      <a:r>
                        <a:rPr lang="en" sz="1100"/>
                        <a:t>Ice Cream Sandwich</a:t>
                      </a:r>
                      <a:endParaRPr sz="1100"/>
                    </a:p>
                  </a:txBody>
                  <a:tcPr marT="27950" marB="27950" marR="91425" marL="91425"/>
                </a:tc>
                <a:tc>
                  <a:txBody>
                    <a:bodyPr/>
                    <a:lstStyle/>
                    <a:p>
                      <a:pPr indent="0" lvl="0" marL="0" rtl="0" algn="l">
                        <a:spcBef>
                          <a:spcPts val="0"/>
                        </a:spcBef>
                        <a:spcAft>
                          <a:spcPts val="0"/>
                        </a:spcAft>
                        <a:buNone/>
                      </a:pPr>
                      <a:r>
                        <a:rPr lang="en" sz="1100"/>
                        <a:t>4.0 – 4.0.2</a:t>
                      </a:r>
                      <a:endParaRPr sz="1100"/>
                    </a:p>
                  </a:txBody>
                  <a:tcPr marT="27950" marB="27950" marR="91425" marL="91425"/>
                </a:tc>
                <a:tc>
                  <a:txBody>
                    <a:bodyPr/>
                    <a:lstStyle/>
                    <a:p>
                      <a:pPr indent="0" lvl="0" marL="0" rtl="0" algn="l">
                        <a:spcBef>
                          <a:spcPts val="0"/>
                        </a:spcBef>
                        <a:spcAft>
                          <a:spcPts val="0"/>
                        </a:spcAft>
                        <a:buNone/>
                      </a:pPr>
                      <a:r>
                        <a:rPr lang="en" sz="1100"/>
                        <a:t>October 18,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14</a:t>
                      </a:r>
                      <a:endParaRPr sz="1100"/>
                    </a:p>
                  </a:txBody>
                  <a:tcPr marT="27950" marB="27950" marR="91425" marL="91425"/>
                </a:tc>
              </a:tr>
              <a:tr h="3780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4.0.3 – 4.0.4</a:t>
                      </a:r>
                      <a:endParaRPr sz="1100"/>
                    </a:p>
                  </a:txBody>
                  <a:tcPr marT="27950" marB="27950" marR="91425" marL="91425"/>
                </a:tc>
                <a:tc>
                  <a:txBody>
                    <a:bodyPr/>
                    <a:lstStyle/>
                    <a:p>
                      <a:pPr indent="0" lvl="0" marL="0" rtl="0" algn="l">
                        <a:spcBef>
                          <a:spcPts val="0"/>
                        </a:spcBef>
                        <a:spcAft>
                          <a:spcPts val="0"/>
                        </a:spcAft>
                        <a:buNone/>
                      </a:pPr>
                      <a:r>
                        <a:rPr lang="en" sz="1100"/>
                        <a:t>December 16, 2011</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15</a:t>
                      </a:r>
                      <a:endParaRPr sz="1100"/>
                    </a:p>
                  </a:txBody>
                  <a:tcPr marT="27950" marB="27950" marR="91425" marL="91425"/>
                </a:tc>
              </a:tr>
              <a:tr h="338050">
                <a:tc>
                  <a:txBody>
                    <a:bodyPr/>
                    <a:lstStyle/>
                    <a:p>
                      <a:pPr indent="0" lvl="0" marL="0" rtl="0" algn="l">
                        <a:spcBef>
                          <a:spcPts val="0"/>
                        </a:spcBef>
                        <a:spcAft>
                          <a:spcPts val="0"/>
                        </a:spcAft>
                        <a:buNone/>
                      </a:pPr>
                      <a:r>
                        <a:rPr lang="en" sz="1100"/>
                        <a:t>Android Jelly Bean</a:t>
                      </a:r>
                      <a:endParaRPr sz="1100"/>
                    </a:p>
                  </a:txBody>
                  <a:tcPr marT="27950" marB="27950" marR="91425" marL="91425"/>
                </a:tc>
                <a:tc>
                  <a:txBody>
                    <a:bodyPr/>
                    <a:lstStyle/>
                    <a:p>
                      <a:pPr indent="0" lvl="0" marL="0" rtl="0" algn="l">
                        <a:spcBef>
                          <a:spcPts val="0"/>
                        </a:spcBef>
                        <a:spcAft>
                          <a:spcPts val="0"/>
                        </a:spcAft>
                        <a:buNone/>
                      </a:pPr>
                      <a:r>
                        <a:rPr lang="en" sz="1100"/>
                        <a:t>Jelly Bean</a:t>
                      </a:r>
                      <a:endParaRPr sz="1100"/>
                    </a:p>
                  </a:txBody>
                  <a:tcPr marT="27950" marB="27950" marR="91425" marL="91425"/>
                </a:tc>
                <a:tc>
                  <a:txBody>
                    <a:bodyPr/>
                    <a:lstStyle/>
                    <a:p>
                      <a:pPr indent="0" lvl="0" marL="0" rtl="0" algn="l">
                        <a:spcBef>
                          <a:spcPts val="0"/>
                        </a:spcBef>
                        <a:spcAft>
                          <a:spcPts val="0"/>
                        </a:spcAft>
                        <a:buNone/>
                      </a:pPr>
                      <a:r>
                        <a:rPr lang="en" sz="1100"/>
                        <a:t>4.1 – 4.1.2</a:t>
                      </a:r>
                      <a:endParaRPr sz="1100"/>
                    </a:p>
                  </a:txBody>
                  <a:tcPr marT="27950" marB="27950" marR="91425" marL="91425"/>
                </a:tc>
                <a:tc>
                  <a:txBody>
                    <a:bodyPr/>
                    <a:lstStyle/>
                    <a:p>
                      <a:pPr indent="0" lvl="0" marL="0" rtl="0" algn="l">
                        <a:spcBef>
                          <a:spcPts val="0"/>
                        </a:spcBef>
                        <a:spcAft>
                          <a:spcPts val="0"/>
                        </a:spcAft>
                        <a:buNone/>
                      </a:pPr>
                      <a:r>
                        <a:rPr lang="en" sz="1100"/>
                        <a:t>July 9, 2012</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16</a:t>
                      </a:r>
                      <a:endParaRPr sz="1100"/>
                    </a:p>
                  </a:txBody>
                  <a:tcPr marT="27950" marB="27950" marR="91425" marL="91425"/>
                </a:tc>
              </a:tr>
              <a:tr h="3780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4.2 – 4.2.2</a:t>
                      </a:r>
                      <a:endParaRPr sz="1100"/>
                    </a:p>
                  </a:txBody>
                  <a:tcPr marT="27950" marB="27950" marR="91425" marL="91425"/>
                </a:tc>
                <a:tc>
                  <a:txBody>
                    <a:bodyPr/>
                    <a:lstStyle/>
                    <a:p>
                      <a:pPr indent="0" lvl="0" marL="0" rtl="0" algn="l">
                        <a:spcBef>
                          <a:spcPts val="0"/>
                        </a:spcBef>
                        <a:spcAft>
                          <a:spcPts val="0"/>
                        </a:spcAft>
                        <a:buNone/>
                      </a:pPr>
                      <a:r>
                        <a:rPr lang="en" sz="1100"/>
                        <a:t>November 13, 2012</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17</a:t>
                      </a:r>
                      <a:endParaRPr sz="1100"/>
                    </a:p>
                  </a:txBody>
                  <a:tcPr marT="27950" marB="27950" marR="91425" marL="91425"/>
                </a:tc>
              </a:tr>
              <a:tr h="378025">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4.3 – 4.3.1</a:t>
                      </a:r>
                      <a:endParaRPr sz="1100"/>
                    </a:p>
                  </a:txBody>
                  <a:tcPr marT="27950" marB="27950" marR="91425" marL="91425"/>
                </a:tc>
                <a:tc>
                  <a:txBody>
                    <a:bodyPr/>
                    <a:lstStyle/>
                    <a:p>
                      <a:pPr indent="0" lvl="0" marL="0" rtl="0" algn="l">
                        <a:spcBef>
                          <a:spcPts val="0"/>
                        </a:spcBef>
                        <a:spcAft>
                          <a:spcPts val="0"/>
                        </a:spcAft>
                        <a:buNone/>
                      </a:pPr>
                      <a:r>
                        <a:rPr lang="en" sz="1100"/>
                        <a:t>July 24, 2013</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18</a:t>
                      </a:r>
                      <a:endParaRPr sz="1100"/>
                    </a:p>
                  </a:txBody>
                  <a:tcPr marT="27950" marB="27950" marR="91425" marL="91425"/>
                </a:tc>
              </a:tr>
              <a:tr h="338050">
                <a:tc>
                  <a:txBody>
                    <a:bodyPr/>
                    <a:lstStyle/>
                    <a:p>
                      <a:pPr indent="0" lvl="0" marL="0" rtl="0" algn="l">
                        <a:spcBef>
                          <a:spcPts val="0"/>
                        </a:spcBef>
                        <a:spcAft>
                          <a:spcPts val="0"/>
                        </a:spcAft>
                        <a:buNone/>
                      </a:pPr>
                      <a:r>
                        <a:rPr lang="en" sz="1100"/>
                        <a:t>Android KitKat</a:t>
                      </a:r>
                      <a:endParaRPr sz="1100"/>
                    </a:p>
                  </a:txBody>
                  <a:tcPr marT="27950" marB="27950" marR="91425" marL="91425"/>
                </a:tc>
                <a:tc>
                  <a:txBody>
                    <a:bodyPr/>
                    <a:lstStyle/>
                    <a:p>
                      <a:pPr indent="0" lvl="0" marL="0" rtl="0" algn="l">
                        <a:spcBef>
                          <a:spcPts val="0"/>
                        </a:spcBef>
                        <a:spcAft>
                          <a:spcPts val="0"/>
                        </a:spcAft>
                        <a:buNone/>
                      </a:pPr>
                      <a:r>
                        <a:rPr lang="en" sz="1100"/>
                        <a:t>Key Lime Pie</a:t>
                      </a:r>
                      <a:endParaRPr sz="1100"/>
                    </a:p>
                  </a:txBody>
                  <a:tcPr marT="27950" marB="27950" marR="91425" marL="91425"/>
                </a:tc>
                <a:tc>
                  <a:txBody>
                    <a:bodyPr/>
                    <a:lstStyle/>
                    <a:p>
                      <a:pPr indent="0" lvl="0" marL="0" rtl="0" algn="l">
                        <a:spcBef>
                          <a:spcPts val="0"/>
                        </a:spcBef>
                        <a:spcAft>
                          <a:spcPts val="0"/>
                        </a:spcAft>
                        <a:buNone/>
                      </a:pPr>
                      <a:r>
                        <a:rPr lang="en" sz="1100"/>
                        <a:t>4.4 – 4.4.4</a:t>
                      </a:r>
                      <a:endParaRPr sz="1100"/>
                    </a:p>
                  </a:txBody>
                  <a:tcPr marT="27950" marB="27950" marR="91425" marL="91425"/>
                </a:tc>
                <a:tc>
                  <a:txBody>
                    <a:bodyPr/>
                    <a:lstStyle/>
                    <a:p>
                      <a:pPr indent="0" lvl="0" marL="0" rtl="0" algn="l">
                        <a:spcBef>
                          <a:spcPts val="0"/>
                        </a:spcBef>
                        <a:spcAft>
                          <a:spcPts val="0"/>
                        </a:spcAft>
                        <a:buNone/>
                      </a:pPr>
                      <a:r>
                        <a:rPr lang="en" sz="1100"/>
                        <a:t>October 31, 2013</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19</a:t>
                      </a:r>
                      <a:endParaRPr sz="1100"/>
                    </a:p>
                  </a:txBody>
                  <a:tcPr marT="27950" marB="27950" marR="91425" marL="91425"/>
                </a:tc>
              </a:tr>
              <a:tr h="33805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4.4W – 4.4W.2</a:t>
                      </a:r>
                      <a:endParaRPr sz="1100"/>
                    </a:p>
                  </a:txBody>
                  <a:tcPr marT="27950" marB="27950" marR="91425" marL="91425"/>
                </a:tc>
                <a:tc>
                  <a:txBody>
                    <a:bodyPr/>
                    <a:lstStyle/>
                    <a:p>
                      <a:pPr indent="0" lvl="0" marL="0" rtl="0" algn="l">
                        <a:spcBef>
                          <a:spcPts val="0"/>
                        </a:spcBef>
                        <a:spcAft>
                          <a:spcPts val="0"/>
                        </a:spcAft>
                        <a:buNone/>
                      </a:pPr>
                      <a:r>
                        <a:rPr lang="en" sz="1100"/>
                        <a:t>June 25, 2014</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20</a:t>
                      </a:r>
                      <a:endParaRPr sz="1100"/>
                    </a:p>
                  </a:txBody>
                  <a:tcPr marT="27950" marB="27950"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version History</a:t>
            </a:r>
            <a:endParaRPr/>
          </a:p>
        </p:txBody>
      </p:sp>
      <p:graphicFrame>
        <p:nvGraphicFramePr>
          <p:cNvPr id="163" name="Google Shape;163;p29"/>
          <p:cNvGraphicFramePr/>
          <p:nvPr/>
        </p:nvGraphicFramePr>
        <p:xfrm>
          <a:off x="-12" y="1017725"/>
          <a:ext cx="3000000" cy="3000000"/>
        </p:xfrm>
        <a:graphic>
          <a:graphicData uri="http://schemas.openxmlformats.org/drawingml/2006/table">
            <a:tbl>
              <a:tblPr>
                <a:noFill/>
                <a:tableStyleId>{5DB883BA-DB56-4006-8D3D-6F19681F94F7}</a:tableStyleId>
              </a:tblPr>
              <a:tblGrid>
                <a:gridCol w="1980475"/>
                <a:gridCol w="1609800"/>
                <a:gridCol w="1323850"/>
                <a:gridCol w="2033425"/>
                <a:gridCol w="1175575"/>
                <a:gridCol w="868450"/>
              </a:tblGrid>
              <a:tr h="190500">
                <a:tc>
                  <a:txBody>
                    <a:bodyPr/>
                    <a:lstStyle/>
                    <a:p>
                      <a:pPr indent="0" lvl="0" marL="0" rtl="0" algn="l">
                        <a:spcBef>
                          <a:spcPts val="0"/>
                        </a:spcBef>
                        <a:spcAft>
                          <a:spcPts val="0"/>
                        </a:spcAft>
                        <a:buNone/>
                      </a:pPr>
                      <a:r>
                        <a:rPr b="1" lang="en" sz="1100"/>
                        <a:t>Name</a:t>
                      </a:r>
                      <a:endParaRPr b="1" sz="1100"/>
                    </a:p>
                  </a:txBody>
                  <a:tcPr marT="91425" marB="91425" marR="91425" marL="91425"/>
                </a:tc>
                <a:tc>
                  <a:txBody>
                    <a:bodyPr/>
                    <a:lstStyle/>
                    <a:p>
                      <a:pPr indent="0" lvl="0" marL="0" rtl="0" algn="l">
                        <a:spcBef>
                          <a:spcPts val="0"/>
                        </a:spcBef>
                        <a:spcAft>
                          <a:spcPts val="0"/>
                        </a:spcAft>
                        <a:buNone/>
                      </a:pPr>
                      <a:r>
                        <a:rPr b="1" lang="en" sz="1100"/>
                        <a:t>Internal codename</a:t>
                      </a:r>
                      <a:endParaRPr b="1" sz="1100"/>
                    </a:p>
                  </a:txBody>
                  <a:tcPr marT="91425" marB="91425" marR="91425" marL="91425"/>
                </a:tc>
                <a:tc>
                  <a:txBody>
                    <a:bodyPr/>
                    <a:lstStyle/>
                    <a:p>
                      <a:pPr indent="0" lvl="0" marL="0" rtl="0" algn="l">
                        <a:spcBef>
                          <a:spcPts val="0"/>
                        </a:spcBef>
                        <a:spcAft>
                          <a:spcPts val="0"/>
                        </a:spcAft>
                        <a:buNone/>
                      </a:pPr>
                      <a:r>
                        <a:rPr b="1" lang="en" sz="1100"/>
                        <a:t>Version number(s)</a:t>
                      </a:r>
                      <a:endParaRPr b="1" sz="1100"/>
                    </a:p>
                  </a:txBody>
                  <a:tcPr marT="91425" marB="91425" marR="91425" marL="91425"/>
                </a:tc>
                <a:tc>
                  <a:txBody>
                    <a:bodyPr/>
                    <a:lstStyle/>
                    <a:p>
                      <a:pPr indent="0" lvl="0" marL="0" rtl="0" algn="l">
                        <a:spcBef>
                          <a:spcPts val="0"/>
                        </a:spcBef>
                        <a:spcAft>
                          <a:spcPts val="0"/>
                        </a:spcAft>
                        <a:buNone/>
                      </a:pPr>
                      <a:r>
                        <a:rPr b="1" lang="en" sz="1100"/>
                        <a:t>Initial stable</a:t>
                      </a:r>
                      <a:endParaRPr b="1" sz="1100"/>
                    </a:p>
                  </a:txBody>
                  <a:tcPr marT="91425" marB="91425" marR="91425" marL="91425"/>
                </a:tc>
                <a:tc>
                  <a:txBody>
                    <a:bodyPr/>
                    <a:lstStyle/>
                    <a:p>
                      <a:pPr indent="0" lvl="0" marL="0" rtl="0" algn="l">
                        <a:spcBef>
                          <a:spcPts val="0"/>
                        </a:spcBef>
                        <a:spcAft>
                          <a:spcPts val="0"/>
                        </a:spcAft>
                        <a:buNone/>
                      </a:pPr>
                      <a:r>
                        <a:rPr b="1" lang="en" sz="1100"/>
                        <a:t>Supported</a:t>
                      </a:r>
                      <a:endParaRPr b="1" sz="1100"/>
                    </a:p>
                  </a:txBody>
                  <a:tcPr marT="91425" marB="91425" marR="91425" marL="91425"/>
                </a:tc>
                <a:tc>
                  <a:txBody>
                    <a:bodyPr/>
                    <a:lstStyle/>
                    <a:p>
                      <a:pPr indent="0" lvl="0" marL="0" rtl="0" algn="l">
                        <a:spcBef>
                          <a:spcPts val="0"/>
                        </a:spcBef>
                        <a:spcAft>
                          <a:spcPts val="0"/>
                        </a:spcAft>
                        <a:buNone/>
                      </a:pPr>
                      <a:r>
                        <a:rPr b="1" lang="en" sz="1100"/>
                        <a:t>API level</a:t>
                      </a:r>
                      <a:endParaRPr b="1" sz="1100"/>
                    </a:p>
                  </a:txBody>
                  <a:tcPr marT="91425" marB="91425" marR="91425" marL="91425"/>
                </a:tc>
              </a:tr>
              <a:tr h="228600">
                <a:tc>
                  <a:txBody>
                    <a:bodyPr/>
                    <a:lstStyle/>
                    <a:p>
                      <a:pPr indent="0" lvl="0" marL="0" rtl="0" algn="l">
                        <a:spcBef>
                          <a:spcPts val="0"/>
                        </a:spcBef>
                        <a:spcAft>
                          <a:spcPts val="0"/>
                        </a:spcAft>
                        <a:buNone/>
                      </a:pPr>
                      <a:r>
                        <a:rPr lang="en" sz="1100"/>
                        <a:t>Android Lollipop</a:t>
                      </a:r>
                      <a:endParaRPr sz="1100"/>
                    </a:p>
                  </a:txBody>
                  <a:tcPr marT="27950" marB="27950" marR="91425" marL="91425"/>
                </a:tc>
                <a:tc>
                  <a:txBody>
                    <a:bodyPr/>
                    <a:lstStyle/>
                    <a:p>
                      <a:pPr indent="0" lvl="0" marL="0" rtl="0" algn="l">
                        <a:spcBef>
                          <a:spcPts val="0"/>
                        </a:spcBef>
                        <a:spcAft>
                          <a:spcPts val="0"/>
                        </a:spcAft>
                        <a:buNone/>
                      </a:pPr>
                      <a:r>
                        <a:rPr lang="en" sz="1100"/>
                        <a:t>Lemon Meringue Pie</a:t>
                      </a:r>
                      <a:endParaRPr sz="1100"/>
                    </a:p>
                  </a:txBody>
                  <a:tcPr marT="27950" marB="27950" marR="91425" marL="91425"/>
                </a:tc>
                <a:tc>
                  <a:txBody>
                    <a:bodyPr/>
                    <a:lstStyle/>
                    <a:p>
                      <a:pPr indent="0" lvl="0" marL="0" rtl="0" algn="l">
                        <a:spcBef>
                          <a:spcPts val="0"/>
                        </a:spcBef>
                        <a:spcAft>
                          <a:spcPts val="0"/>
                        </a:spcAft>
                        <a:buNone/>
                      </a:pPr>
                      <a:r>
                        <a:rPr lang="en" sz="1100"/>
                        <a:t>5.0 – 5.0.2</a:t>
                      </a:r>
                      <a:endParaRPr sz="1100"/>
                    </a:p>
                  </a:txBody>
                  <a:tcPr marT="27950" marB="27950" marR="91425" marL="91425"/>
                </a:tc>
                <a:tc>
                  <a:txBody>
                    <a:bodyPr/>
                    <a:lstStyle/>
                    <a:p>
                      <a:pPr indent="0" lvl="0" marL="0" rtl="0" algn="l">
                        <a:spcBef>
                          <a:spcPts val="0"/>
                        </a:spcBef>
                        <a:spcAft>
                          <a:spcPts val="0"/>
                        </a:spcAft>
                        <a:buNone/>
                      </a:pPr>
                      <a:r>
                        <a:rPr lang="en" sz="1100"/>
                        <a:t>November 4, 2014</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21</a:t>
                      </a:r>
                      <a:endParaRPr sz="1100"/>
                    </a:p>
                  </a:txBody>
                  <a:tcPr marT="27950" marB="27950" marR="91425" marL="91425"/>
                </a:tc>
              </a:tr>
              <a:tr h="39620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5.1 – 5.1.1</a:t>
                      </a:r>
                      <a:endParaRPr sz="1100"/>
                    </a:p>
                  </a:txBody>
                  <a:tcPr marT="27950" marB="27950" marR="91425" marL="91425"/>
                </a:tc>
                <a:tc>
                  <a:txBody>
                    <a:bodyPr/>
                    <a:lstStyle/>
                    <a:p>
                      <a:pPr indent="0" lvl="0" marL="0" rtl="0" algn="l">
                        <a:spcBef>
                          <a:spcPts val="0"/>
                        </a:spcBef>
                        <a:spcAft>
                          <a:spcPts val="0"/>
                        </a:spcAft>
                        <a:buNone/>
                      </a:pPr>
                      <a:r>
                        <a:rPr lang="en" sz="1100"/>
                        <a:t>March 2, 2015</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22</a:t>
                      </a:r>
                      <a:endParaRPr sz="1100"/>
                    </a:p>
                  </a:txBody>
                  <a:tcPr marT="27950" marB="27950" marR="91425" marL="91425"/>
                </a:tc>
              </a:tr>
              <a:tr h="400050">
                <a:tc>
                  <a:txBody>
                    <a:bodyPr/>
                    <a:lstStyle/>
                    <a:p>
                      <a:pPr indent="0" lvl="0" marL="0" rtl="0" algn="l">
                        <a:spcBef>
                          <a:spcPts val="0"/>
                        </a:spcBef>
                        <a:spcAft>
                          <a:spcPts val="0"/>
                        </a:spcAft>
                        <a:buNone/>
                      </a:pPr>
                      <a:r>
                        <a:rPr lang="en" sz="1100"/>
                        <a:t>Android Marshmallow</a:t>
                      </a:r>
                      <a:endParaRPr sz="1100"/>
                    </a:p>
                  </a:txBody>
                  <a:tcPr marT="27950" marB="27950" marR="91425" marL="91425"/>
                </a:tc>
                <a:tc>
                  <a:txBody>
                    <a:bodyPr/>
                    <a:lstStyle/>
                    <a:p>
                      <a:pPr indent="0" lvl="0" marL="0" rtl="0" algn="l">
                        <a:spcBef>
                          <a:spcPts val="0"/>
                        </a:spcBef>
                        <a:spcAft>
                          <a:spcPts val="0"/>
                        </a:spcAft>
                        <a:buNone/>
                      </a:pPr>
                      <a:r>
                        <a:rPr lang="en" sz="1100"/>
                        <a:t>Macadamia Nut Cookie</a:t>
                      </a:r>
                      <a:endParaRPr sz="1100"/>
                    </a:p>
                  </a:txBody>
                  <a:tcPr marT="27950" marB="27950" marR="91425" marL="91425"/>
                </a:tc>
                <a:tc>
                  <a:txBody>
                    <a:bodyPr/>
                    <a:lstStyle/>
                    <a:p>
                      <a:pPr indent="0" lvl="0" marL="0" rtl="0" algn="l">
                        <a:spcBef>
                          <a:spcPts val="0"/>
                        </a:spcBef>
                        <a:spcAft>
                          <a:spcPts val="0"/>
                        </a:spcAft>
                        <a:buNone/>
                      </a:pPr>
                      <a:r>
                        <a:rPr lang="en" sz="1100"/>
                        <a:t>6.0 – 6.0.1</a:t>
                      </a:r>
                      <a:endParaRPr sz="1100"/>
                    </a:p>
                  </a:txBody>
                  <a:tcPr marT="27950" marB="27950" marR="91425" marL="91425"/>
                </a:tc>
                <a:tc>
                  <a:txBody>
                    <a:bodyPr/>
                    <a:lstStyle/>
                    <a:p>
                      <a:pPr indent="0" lvl="0" marL="0" rtl="0" algn="l">
                        <a:spcBef>
                          <a:spcPts val="0"/>
                        </a:spcBef>
                        <a:spcAft>
                          <a:spcPts val="0"/>
                        </a:spcAft>
                        <a:buNone/>
                      </a:pPr>
                      <a:r>
                        <a:rPr lang="en" sz="1100"/>
                        <a:t>October 2, 2015</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23</a:t>
                      </a:r>
                      <a:endParaRPr sz="1100"/>
                    </a:p>
                  </a:txBody>
                  <a:tcPr marT="27950" marB="27950" marR="91425" marL="91425"/>
                </a:tc>
              </a:tr>
              <a:tr h="228600">
                <a:tc>
                  <a:txBody>
                    <a:bodyPr/>
                    <a:lstStyle/>
                    <a:p>
                      <a:pPr indent="0" lvl="0" marL="0" rtl="0" algn="l">
                        <a:spcBef>
                          <a:spcPts val="0"/>
                        </a:spcBef>
                        <a:spcAft>
                          <a:spcPts val="0"/>
                        </a:spcAft>
                        <a:buNone/>
                      </a:pPr>
                      <a:r>
                        <a:rPr lang="en" sz="1100"/>
                        <a:t>Android Nougat</a:t>
                      </a:r>
                      <a:endParaRPr sz="1100"/>
                    </a:p>
                  </a:txBody>
                  <a:tcPr marT="27950" marB="27950" marR="91425" marL="91425"/>
                </a:tc>
                <a:tc>
                  <a:txBody>
                    <a:bodyPr/>
                    <a:lstStyle/>
                    <a:p>
                      <a:pPr indent="0" lvl="0" marL="0" rtl="0" algn="l">
                        <a:spcBef>
                          <a:spcPts val="0"/>
                        </a:spcBef>
                        <a:spcAft>
                          <a:spcPts val="0"/>
                        </a:spcAft>
                        <a:buNone/>
                      </a:pPr>
                      <a:r>
                        <a:rPr lang="en" sz="1100"/>
                        <a:t>New York Cheesecake</a:t>
                      </a:r>
                      <a:endParaRPr sz="1100"/>
                    </a:p>
                  </a:txBody>
                  <a:tcPr marT="27950" marB="27950" marR="91425" marL="91425"/>
                </a:tc>
                <a:tc>
                  <a:txBody>
                    <a:bodyPr/>
                    <a:lstStyle/>
                    <a:p>
                      <a:pPr indent="0" lvl="0" marL="0" rtl="0" algn="l">
                        <a:spcBef>
                          <a:spcPts val="0"/>
                        </a:spcBef>
                        <a:spcAft>
                          <a:spcPts val="0"/>
                        </a:spcAft>
                        <a:buNone/>
                      </a:pPr>
                      <a:r>
                        <a:rPr lang="en" sz="1100"/>
                        <a:t>7.0</a:t>
                      </a:r>
                      <a:endParaRPr sz="1100"/>
                    </a:p>
                  </a:txBody>
                  <a:tcPr marT="27950" marB="27950" marR="91425" marL="91425"/>
                </a:tc>
                <a:tc>
                  <a:txBody>
                    <a:bodyPr/>
                    <a:lstStyle/>
                    <a:p>
                      <a:pPr indent="0" lvl="0" marL="0" rtl="0" algn="l">
                        <a:spcBef>
                          <a:spcPts val="0"/>
                        </a:spcBef>
                        <a:spcAft>
                          <a:spcPts val="0"/>
                        </a:spcAft>
                        <a:buNone/>
                      </a:pPr>
                      <a:r>
                        <a:rPr lang="en" sz="1100"/>
                        <a:t>August 22, 2016</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24</a:t>
                      </a:r>
                      <a:endParaRPr sz="1100"/>
                    </a:p>
                  </a:txBody>
                  <a:tcPr marT="27950" marB="27950" marR="91425" marL="91425"/>
                </a:tc>
              </a:tr>
              <a:tr h="39620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7.1 – 7.1.2</a:t>
                      </a:r>
                      <a:endParaRPr sz="1100"/>
                    </a:p>
                  </a:txBody>
                  <a:tcPr marT="27950" marB="27950" marR="91425" marL="91425"/>
                </a:tc>
                <a:tc>
                  <a:txBody>
                    <a:bodyPr/>
                    <a:lstStyle/>
                    <a:p>
                      <a:pPr indent="0" lvl="0" marL="0" rtl="0" algn="l">
                        <a:spcBef>
                          <a:spcPts val="0"/>
                        </a:spcBef>
                        <a:spcAft>
                          <a:spcPts val="0"/>
                        </a:spcAft>
                        <a:buNone/>
                      </a:pPr>
                      <a:r>
                        <a:rPr lang="en" sz="1100"/>
                        <a:t>October 4, 2016</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25</a:t>
                      </a:r>
                      <a:endParaRPr sz="1100"/>
                    </a:p>
                  </a:txBody>
                  <a:tcPr marT="27950" marB="27950" marR="91425" marL="91425"/>
                </a:tc>
              </a:tr>
              <a:tr h="228600">
                <a:tc>
                  <a:txBody>
                    <a:bodyPr/>
                    <a:lstStyle/>
                    <a:p>
                      <a:pPr indent="0" lvl="0" marL="0" rtl="0" algn="l">
                        <a:spcBef>
                          <a:spcPts val="0"/>
                        </a:spcBef>
                        <a:spcAft>
                          <a:spcPts val="0"/>
                        </a:spcAft>
                        <a:buNone/>
                      </a:pPr>
                      <a:r>
                        <a:rPr lang="en" sz="1100"/>
                        <a:t>Android Oreo</a:t>
                      </a:r>
                      <a:endParaRPr sz="1100"/>
                    </a:p>
                  </a:txBody>
                  <a:tcPr marT="27950" marB="27950" marR="91425" marL="91425"/>
                </a:tc>
                <a:tc>
                  <a:txBody>
                    <a:bodyPr/>
                    <a:lstStyle/>
                    <a:p>
                      <a:pPr indent="0" lvl="0" marL="0" rtl="0" algn="l">
                        <a:spcBef>
                          <a:spcPts val="0"/>
                        </a:spcBef>
                        <a:spcAft>
                          <a:spcPts val="0"/>
                        </a:spcAft>
                        <a:buNone/>
                      </a:pPr>
                      <a:r>
                        <a:rPr lang="en" sz="1100"/>
                        <a:t>Oatmeal Cookie</a:t>
                      </a:r>
                      <a:endParaRPr sz="1100"/>
                    </a:p>
                  </a:txBody>
                  <a:tcPr marT="27950" marB="27950" marR="91425" marL="91425"/>
                </a:tc>
                <a:tc>
                  <a:txBody>
                    <a:bodyPr/>
                    <a:lstStyle/>
                    <a:p>
                      <a:pPr indent="0" lvl="0" marL="0" rtl="0" algn="l">
                        <a:spcBef>
                          <a:spcPts val="0"/>
                        </a:spcBef>
                        <a:spcAft>
                          <a:spcPts val="0"/>
                        </a:spcAft>
                        <a:buNone/>
                      </a:pPr>
                      <a:r>
                        <a:rPr lang="en" sz="1100"/>
                        <a:t>8.0</a:t>
                      </a:r>
                      <a:endParaRPr sz="1100"/>
                    </a:p>
                  </a:txBody>
                  <a:tcPr marT="27950" marB="27950" marR="91425" marL="91425"/>
                </a:tc>
                <a:tc>
                  <a:txBody>
                    <a:bodyPr/>
                    <a:lstStyle/>
                    <a:p>
                      <a:pPr indent="0" lvl="0" marL="0" rtl="0" algn="l">
                        <a:spcBef>
                          <a:spcPts val="0"/>
                        </a:spcBef>
                        <a:spcAft>
                          <a:spcPts val="0"/>
                        </a:spcAft>
                        <a:buNone/>
                      </a:pPr>
                      <a:r>
                        <a:rPr lang="en" sz="1100"/>
                        <a:t>August 21, 2017</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26</a:t>
                      </a:r>
                      <a:endParaRPr sz="1100"/>
                    </a:p>
                  </a:txBody>
                  <a:tcPr marT="27950" marB="27950" marR="91425" marL="91425"/>
                </a:tc>
              </a:tr>
              <a:tr h="396200">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t/>
                      </a:r>
                      <a:endParaRPr sz="1100"/>
                    </a:p>
                  </a:txBody>
                  <a:tcPr marT="91425" marB="91425" marR="91425" marL="91425"/>
                </a:tc>
                <a:tc>
                  <a:txBody>
                    <a:bodyPr/>
                    <a:lstStyle/>
                    <a:p>
                      <a:pPr indent="0" lvl="0" marL="0" rtl="0" algn="l">
                        <a:spcBef>
                          <a:spcPts val="0"/>
                        </a:spcBef>
                        <a:spcAft>
                          <a:spcPts val="0"/>
                        </a:spcAft>
                        <a:buNone/>
                      </a:pPr>
                      <a:r>
                        <a:rPr lang="en" sz="1100"/>
                        <a:t>8.1</a:t>
                      </a:r>
                      <a:endParaRPr sz="1100"/>
                    </a:p>
                  </a:txBody>
                  <a:tcPr marT="27950" marB="27950" marR="91425" marL="91425"/>
                </a:tc>
                <a:tc>
                  <a:txBody>
                    <a:bodyPr/>
                    <a:lstStyle/>
                    <a:p>
                      <a:pPr indent="0" lvl="0" marL="0" rtl="0" algn="l">
                        <a:spcBef>
                          <a:spcPts val="0"/>
                        </a:spcBef>
                        <a:spcAft>
                          <a:spcPts val="0"/>
                        </a:spcAft>
                        <a:buNone/>
                      </a:pPr>
                      <a:r>
                        <a:rPr lang="en" sz="1100"/>
                        <a:t>December 5, 2017</a:t>
                      </a:r>
                      <a:endParaRPr sz="1100"/>
                    </a:p>
                  </a:txBody>
                  <a:tcPr marT="27950" marB="27950" marR="91425" marL="91425"/>
                </a:tc>
                <a:tc>
                  <a:txBody>
                    <a:bodyPr/>
                    <a:lstStyle/>
                    <a:p>
                      <a:pPr indent="0" lvl="0" marL="0" rtl="0" algn="l">
                        <a:spcBef>
                          <a:spcPts val="0"/>
                        </a:spcBef>
                        <a:spcAft>
                          <a:spcPts val="0"/>
                        </a:spcAft>
                        <a:buNone/>
                      </a:pPr>
                      <a:r>
                        <a:rPr lang="en" sz="1100"/>
                        <a:t>No</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27</a:t>
                      </a:r>
                      <a:endParaRPr sz="1100"/>
                    </a:p>
                  </a:txBody>
                  <a:tcPr marT="27950" marB="27950"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version History</a:t>
            </a:r>
            <a:endParaRPr/>
          </a:p>
        </p:txBody>
      </p:sp>
      <p:graphicFrame>
        <p:nvGraphicFramePr>
          <p:cNvPr id="169" name="Google Shape;169;p30"/>
          <p:cNvGraphicFramePr/>
          <p:nvPr/>
        </p:nvGraphicFramePr>
        <p:xfrm>
          <a:off x="-12" y="1017725"/>
          <a:ext cx="3000000" cy="3000000"/>
        </p:xfrm>
        <a:graphic>
          <a:graphicData uri="http://schemas.openxmlformats.org/drawingml/2006/table">
            <a:tbl>
              <a:tblPr>
                <a:noFill/>
                <a:tableStyleId>{5DB883BA-DB56-4006-8D3D-6F19681F94F7}</a:tableStyleId>
              </a:tblPr>
              <a:tblGrid>
                <a:gridCol w="1980475"/>
                <a:gridCol w="1609800"/>
                <a:gridCol w="1323850"/>
                <a:gridCol w="2033425"/>
                <a:gridCol w="1175575"/>
                <a:gridCol w="868450"/>
              </a:tblGrid>
              <a:tr h="190500">
                <a:tc>
                  <a:txBody>
                    <a:bodyPr/>
                    <a:lstStyle/>
                    <a:p>
                      <a:pPr indent="0" lvl="0" marL="0" rtl="0" algn="l">
                        <a:spcBef>
                          <a:spcPts val="0"/>
                        </a:spcBef>
                        <a:spcAft>
                          <a:spcPts val="0"/>
                        </a:spcAft>
                        <a:buNone/>
                      </a:pPr>
                      <a:r>
                        <a:rPr b="1" lang="en" sz="1100"/>
                        <a:t>Name</a:t>
                      </a:r>
                      <a:endParaRPr b="1" sz="1100"/>
                    </a:p>
                  </a:txBody>
                  <a:tcPr marT="91425" marB="91425" marR="91425" marL="91425"/>
                </a:tc>
                <a:tc>
                  <a:txBody>
                    <a:bodyPr/>
                    <a:lstStyle/>
                    <a:p>
                      <a:pPr indent="0" lvl="0" marL="0" rtl="0" algn="l">
                        <a:spcBef>
                          <a:spcPts val="0"/>
                        </a:spcBef>
                        <a:spcAft>
                          <a:spcPts val="0"/>
                        </a:spcAft>
                        <a:buNone/>
                      </a:pPr>
                      <a:r>
                        <a:rPr b="1" lang="en" sz="1100"/>
                        <a:t>Internal codename</a:t>
                      </a:r>
                      <a:endParaRPr b="1" sz="1100"/>
                    </a:p>
                  </a:txBody>
                  <a:tcPr marT="91425" marB="91425" marR="91425" marL="91425"/>
                </a:tc>
                <a:tc>
                  <a:txBody>
                    <a:bodyPr/>
                    <a:lstStyle/>
                    <a:p>
                      <a:pPr indent="0" lvl="0" marL="0" rtl="0" algn="l">
                        <a:spcBef>
                          <a:spcPts val="0"/>
                        </a:spcBef>
                        <a:spcAft>
                          <a:spcPts val="0"/>
                        </a:spcAft>
                        <a:buNone/>
                      </a:pPr>
                      <a:r>
                        <a:rPr b="1" lang="en" sz="1100"/>
                        <a:t>Version number(s)</a:t>
                      </a:r>
                      <a:endParaRPr b="1" sz="1100"/>
                    </a:p>
                  </a:txBody>
                  <a:tcPr marT="91425" marB="91425" marR="91425" marL="91425"/>
                </a:tc>
                <a:tc>
                  <a:txBody>
                    <a:bodyPr/>
                    <a:lstStyle/>
                    <a:p>
                      <a:pPr indent="0" lvl="0" marL="0" rtl="0" algn="l">
                        <a:spcBef>
                          <a:spcPts val="0"/>
                        </a:spcBef>
                        <a:spcAft>
                          <a:spcPts val="0"/>
                        </a:spcAft>
                        <a:buNone/>
                      </a:pPr>
                      <a:r>
                        <a:rPr b="1" lang="en" sz="1100"/>
                        <a:t>Initial stable</a:t>
                      </a:r>
                      <a:endParaRPr b="1" sz="1100"/>
                    </a:p>
                  </a:txBody>
                  <a:tcPr marT="91425" marB="91425" marR="91425" marL="91425"/>
                </a:tc>
                <a:tc>
                  <a:txBody>
                    <a:bodyPr/>
                    <a:lstStyle/>
                    <a:p>
                      <a:pPr indent="0" lvl="0" marL="0" rtl="0" algn="l">
                        <a:spcBef>
                          <a:spcPts val="0"/>
                        </a:spcBef>
                        <a:spcAft>
                          <a:spcPts val="0"/>
                        </a:spcAft>
                        <a:buNone/>
                      </a:pPr>
                      <a:r>
                        <a:rPr b="1" lang="en" sz="1100"/>
                        <a:t>Supported</a:t>
                      </a:r>
                      <a:endParaRPr b="1" sz="1100"/>
                    </a:p>
                  </a:txBody>
                  <a:tcPr marT="91425" marB="91425" marR="91425" marL="91425"/>
                </a:tc>
                <a:tc>
                  <a:txBody>
                    <a:bodyPr/>
                    <a:lstStyle/>
                    <a:p>
                      <a:pPr indent="0" lvl="0" marL="0" rtl="0" algn="l">
                        <a:spcBef>
                          <a:spcPts val="0"/>
                        </a:spcBef>
                        <a:spcAft>
                          <a:spcPts val="0"/>
                        </a:spcAft>
                        <a:buNone/>
                      </a:pPr>
                      <a:r>
                        <a:rPr b="1" lang="en" sz="1100"/>
                        <a:t>API level</a:t>
                      </a:r>
                      <a:endParaRPr b="1" sz="1100"/>
                    </a:p>
                  </a:txBody>
                  <a:tcPr marT="91425" marB="91425" marR="91425" marL="91425"/>
                </a:tc>
              </a:tr>
              <a:tr h="228600">
                <a:tc>
                  <a:txBody>
                    <a:bodyPr/>
                    <a:lstStyle/>
                    <a:p>
                      <a:pPr indent="0" lvl="0" marL="0" rtl="0" algn="l">
                        <a:spcBef>
                          <a:spcPts val="0"/>
                        </a:spcBef>
                        <a:spcAft>
                          <a:spcPts val="0"/>
                        </a:spcAft>
                        <a:buNone/>
                      </a:pPr>
                      <a:r>
                        <a:rPr lang="en" sz="1100"/>
                        <a:t>Android Pie</a:t>
                      </a:r>
                      <a:endParaRPr sz="1100"/>
                    </a:p>
                  </a:txBody>
                  <a:tcPr marT="27950" marB="27950" marR="91425" marL="91425"/>
                </a:tc>
                <a:tc>
                  <a:txBody>
                    <a:bodyPr/>
                    <a:lstStyle/>
                    <a:p>
                      <a:pPr indent="0" lvl="0" marL="0" rtl="0" algn="l">
                        <a:spcBef>
                          <a:spcPts val="0"/>
                        </a:spcBef>
                        <a:spcAft>
                          <a:spcPts val="0"/>
                        </a:spcAft>
                        <a:buNone/>
                      </a:pPr>
                      <a:r>
                        <a:rPr lang="en" sz="1100"/>
                        <a:t>Pistachio Ice Cream</a:t>
                      </a:r>
                      <a:endParaRPr sz="1100"/>
                    </a:p>
                  </a:txBody>
                  <a:tcPr marT="27950" marB="27950" marR="91425" marL="91425"/>
                </a:tc>
                <a:tc>
                  <a:txBody>
                    <a:bodyPr/>
                    <a:lstStyle/>
                    <a:p>
                      <a:pPr indent="0" lvl="0" marL="0" rtl="0" algn="l">
                        <a:spcBef>
                          <a:spcPts val="0"/>
                        </a:spcBef>
                        <a:spcAft>
                          <a:spcPts val="0"/>
                        </a:spcAft>
                        <a:buNone/>
                      </a:pPr>
                      <a:r>
                        <a:rPr lang="en" sz="1100"/>
                        <a:t>9</a:t>
                      </a:r>
                      <a:endParaRPr sz="1100"/>
                    </a:p>
                  </a:txBody>
                  <a:tcPr marT="27950" marB="27950" marR="91425" marL="91425"/>
                </a:tc>
                <a:tc>
                  <a:txBody>
                    <a:bodyPr/>
                    <a:lstStyle/>
                    <a:p>
                      <a:pPr indent="0" lvl="0" marL="0" rtl="0" algn="l">
                        <a:spcBef>
                          <a:spcPts val="0"/>
                        </a:spcBef>
                        <a:spcAft>
                          <a:spcPts val="0"/>
                        </a:spcAft>
                        <a:buNone/>
                      </a:pPr>
                      <a:r>
                        <a:rPr lang="en" sz="1100"/>
                        <a:t>August 6, 2018</a:t>
                      </a:r>
                      <a:endParaRPr sz="1100"/>
                    </a:p>
                  </a:txBody>
                  <a:tcPr marT="27950" marB="27950" marR="91425" marL="91425"/>
                </a:tc>
                <a:tc>
                  <a:txBody>
                    <a:bodyPr/>
                    <a:lstStyle/>
                    <a:p>
                      <a:pPr indent="0" lvl="0" marL="0" rtl="0" algn="l">
                        <a:spcBef>
                          <a:spcPts val="0"/>
                        </a:spcBef>
                        <a:spcAft>
                          <a:spcPts val="0"/>
                        </a:spcAft>
                        <a:buNone/>
                      </a:pPr>
                      <a:r>
                        <a:rPr lang="en" sz="1100"/>
                        <a:t>Yes</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28</a:t>
                      </a:r>
                      <a:endParaRPr sz="1100"/>
                    </a:p>
                  </a:txBody>
                  <a:tcPr marT="27950" marB="27950" marR="91425" marL="91425"/>
                </a:tc>
              </a:tr>
              <a:tr h="228600">
                <a:tc>
                  <a:txBody>
                    <a:bodyPr/>
                    <a:lstStyle/>
                    <a:p>
                      <a:pPr indent="0" lvl="0" marL="0" rtl="0" algn="l">
                        <a:spcBef>
                          <a:spcPts val="0"/>
                        </a:spcBef>
                        <a:spcAft>
                          <a:spcPts val="0"/>
                        </a:spcAft>
                        <a:buNone/>
                      </a:pPr>
                      <a:r>
                        <a:rPr lang="en" sz="1100"/>
                        <a:t>Android 10</a:t>
                      </a:r>
                      <a:endParaRPr sz="1100"/>
                    </a:p>
                  </a:txBody>
                  <a:tcPr marT="27950" marB="27950" marR="91425" marL="91425"/>
                </a:tc>
                <a:tc>
                  <a:txBody>
                    <a:bodyPr/>
                    <a:lstStyle/>
                    <a:p>
                      <a:pPr indent="0" lvl="0" marL="0" rtl="0" algn="l">
                        <a:spcBef>
                          <a:spcPts val="0"/>
                        </a:spcBef>
                        <a:spcAft>
                          <a:spcPts val="0"/>
                        </a:spcAft>
                        <a:buNone/>
                      </a:pPr>
                      <a:r>
                        <a:rPr lang="en" sz="1100"/>
                        <a:t>Quince Tart</a:t>
                      </a:r>
                      <a:endParaRPr sz="1100"/>
                    </a:p>
                  </a:txBody>
                  <a:tcPr marT="27950" marB="27950" marR="91425" marL="91425"/>
                </a:tc>
                <a:tc>
                  <a:txBody>
                    <a:bodyPr/>
                    <a:lstStyle/>
                    <a:p>
                      <a:pPr indent="0" lvl="0" marL="0" rtl="0" algn="l">
                        <a:spcBef>
                          <a:spcPts val="0"/>
                        </a:spcBef>
                        <a:spcAft>
                          <a:spcPts val="0"/>
                        </a:spcAft>
                        <a:buNone/>
                      </a:pPr>
                      <a:r>
                        <a:rPr lang="en" sz="1100"/>
                        <a:t>10</a:t>
                      </a:r>
                      <a:endParaRPr sz="1100"/>
                    </a:p>
                  </a:txBody>
                  <a:tcPr marT="27950" marB="27950" marR="91425" marL="91425"/>
                </a:tc>
                <a:tc>
                  <a:txBody>
                    <a:bodyPr/>
                    <a:lstStyle/>
                    <a:p>
                      <a:pPr indent="0" lvl="0" marL="0" rtl="0" algn="l">
                        <a:spcBef>
                          <a:spcPts val="0"/>
                        </a:spcBef>
                        <a:spcAft>
                          <a:spcPts val="0"/>
                        </a:spcAft>
                        <a:buNone/>
                      </a:pPr>
                      <a:r>
                        <a:rPr lang="en" sz="1100"/>
                        <a:t>September 3, 2019</a:t>
                      </a:r>
                      <a:endParaRPr sz="1100"/>
                    </a:p>
                  </a:txBody>
                  <a:tcPr marT="27950" marB="27950" marR="91425" marL="91425"/>
                </a:tc>
                <a:tc>
                  <a:txBody>
                    <a:bodyPr/>
                    <a:lstStyle/>
                    <a:p>
                      <a:pPr indent="0" lvl="0" marL="0" rtl="0" algn="l">
                        <a:spcBef>
                          <a:spcPts val="0"/>
                        </a:spcBef>
                        <a:spcAft>
                          <a:spcPts val="0"/>
                        </a:spcAft>
                        <a:buNone/>
                      </a:pPr>
                      <a:r>
                        <a:rPr lang="en" sz="1100"/>
                        <a:t>Yes</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29</a:t>
                      </a:r>
                      <a:endParaRPr sz="1100"/>
                    </a:p>
                  </a:txBody>
                  <a:tcPr marT="27950" marB="27950" marR="91425" marL="91425"/>
                </a:tc>
              </a:tr>
              <a:tr h="228600">
                <a:tc>
                  <a:txBody>
                    <a:bodyPr/>
                    <a:lstStyle/>
                    <a:p>
                      <a:pPr indent="0" lvl="0" marL="0" rtl="0" algn="l">
                        <a:spcBef>
                          <a:spcPts val="0"/>
                        </a:spcBef>
                        <a:spcAft>
                          <a:spcPts val="0"/>
                        </a:spcAft>
                        <a:buNone/>
                      </a:pPr>
                      <a:r>
                        <a:rPr lang="en" sz="1100"/>
                        <a:t>Android 11</a:t>
                      </a:r>
                      <a:endParaRPr sz="1100"/>
                    </a:p>
                  </a:txBody>
                  <a:tcPr marT="27950" marB="27950" marR="91425" marL="91425"/>
                </a:tc>
                <a:tc>
                  <a:txBody>
                    <a:bodyPr/>
                    <a:lstStyle/>
                    <a:p>
                      <a:pPr indent="0" lvl="0" marL="0" rtl="0" algn="l">
                        <a:spcBef>
                          <a:spcPts val="0"/>
                        </a:spcBef>
                        <a:spcAft>
                          <a:spcPts val="0"/>
                        </a:spcAft>
                        <a:buNone/>
                      </a:pPr>
                      <a:r>
                        <a:rPr lang="en" sz="1100"/>
                        <a:t>Red Velvet Cake</a:t>
                      </a:r>
                      <a:endParaRPr sz="1100"/>
                    </a:p>
                  </a:txBody>
                  <a:tcPr marT="27950" marB="27950" marR="91425" marL="91425"/>
                </a:tc>
                <a:tc>
                  <a:txBody>
                    <a:bodyPr/>
                    <a:lstStyle/>
                    <a:p>
                      <a:pPr indent="0" lvl="0" marL="0" rtl="0" algn="l">
                        <a:spcBef>
                          <a:spcPts val="0"/>
                        </a:spcBef>
                        <a:spcAft>
                          <a:spcPts val="0"/>
                        </a:spcAft>
                        <a:buNone/>
                      </a:pPr>
                      <a:r>
                        <a:rPr lang="en" sz="1100"/>
                        <a:t>11</a:t>
                      </a:r>
                      <a:endParaRPr sz="1100"/>
                    </a:p>
                  </a:txBody>
                  <a:tcPr marT="27950" marB="27950" marR="91425" marL="91425"/>
                </a:tc>
                <a:tc>
                  <a:txBody>
                    <a:bodyPr/>
                    <a:lstStyle/>
                    <a:p>
                      <a:pPr indent="0" lvl="0" marL="0" rtl="0" algn="l">
                        <a:spcBef>
                          <a:spcPts val="0"/>
                        </a:spcBef>
                        <a:spcAft>
                          <a:spcPts val="0"/>
                        </a:spcAft>
                        <a:buNone/>
                      </a:pPr>
                      <a:r>
                        <a:rPr lang="en" sz="1100"/>
                        <a:t>September 8, 2020</a:t>
                      </a:r>
                      <a:endParaRPr sz="1100"/>
                    </a:p>
                  </a:txBody>
                  <a:tcPr marT="27950" marB="27950" marR="91425" marL="91425"/>
                </a:tc>
                <a:tc>
                  <a:txBody>
                    <a:bodyPr/>
                    <a:lstStyle/>
                    <a:p>
                      <a:pPr indent="0" lvl="0" marL="0" rtl="0" algn="l">
                        <a:spcBef>
                          <a:spcPts val="0"/>
                        </a:spcBef>
                        <a:spcAft>
                          <a:spcPts val="0"/>
                        </a:spcAft>
                        <a:buNone/>
                      </a:pPr>
                      <a:r>
                        <a:rPr lang="en" sz="1100"/>
                        <a:t>Yes</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30</a:t>
                      </a:r>
                      <a:endParaRPr sz="1100"/>
                    </a:p>
                  </a:txBody>
                  <a:tcPr marT="27950" marB="27950" marR="91425" marL="91425"/>
                </a:tc>
              </a:tr>
              <a:tr h="228600">
                <a:tc>
                  <a:txBody>
                    <a:bodyPr/>
                    <a:lstStyle/>
                    <a:p>
                      <a:pPr indent="0" lvl="0" marL="0" rtl="0" algn="l">
                        <a:spcBef>
                          <a:spcPts val="0"/>
                        </a:spcBef>
                        <a:spcAft>
                          <a:spcPts val="0"/>
                        </a:spcAft>
                        <a:buNone/>
                      </a:pPr>
                      <a:r>
                        <a:rPr lang="en" sz="1100"/>
                        <a:t>Android 12</a:t>
                      </a:r>
                      <a:endParaRPr sz="1100"/>
                    </a:p>
                  </a:txBody>
                  <a:tcPr marT="27950" marB="27950" marR="91425" marL="91425"/>
                </a:tc>
                <a:tc>
                  <a:txBody>
                    <a:bodyPr/>
                    <a:lstStyle/>
                    <a:p>
                      <a:pPr indent="0" lvl="0" marL="0" rtl="0" algn="l">
                        <a:spcBef>
                          <a:spcPts val="0"/>
                        </a:spcBef>
                        <a:spcAft>
                          <a:spcPts val="0"/>
                        </a:spcAft>
                        <a:buNone/>
                      </a:pPr>
                      <a:r>
                        <a:rPr lang="en" sz="1100"/>
                        <a:t>Snow Cone</a:t>
                      </a:r>
                      <a:endParaRPr sz="1100"/>
                    </a:p>
                  </a:txBody>
                  <a:tcPr marT="27950" marB="27950" marR="91425" marL="91425"/>
                </a:tc>
                <a:tc>
                  <a:txBody>
                    <a:bodyPr/>
                    <a:lstStyle/>
                    <a:p>
                      <a:pPr indent="0" lvl="0" marL="0" rtl="0" algn="l">
                        <a:spcBef>
                          <a:spcPts val="0"/>
                        </a:spcBef>
                        <a:spcAft>
                          <a:spcPts val="0"/>
                        </a:spcAft>
                        <a:buNone/>
                      </a:pPr>
                      <a:r>
                        <a:rPr lang="en" sz="1100"/>
                        <a:t>12</a:t>
                      </a:r>
                      <a:endParaRPr sz="1100"/>
                    </a:p>
                  </a:txBody>
                  <a:tcPr marT="27950" marB="27950" marR="91425" marL="91425"/>
                </a:tc>
                <a:tc>
                  <a:txBody>
                    <a:bodyPr/>
                    <a:lstStyle/>
                    <a:p>
                      <a:pPr indent="0" lvl="0" marL="0" rtl="0" algn="l">
                        <a:spcBef>
                          <a:spcPts val="0"/>
                        </a:spcBef>
                        <a:spcAft>
                          <a:spcPts val="0"/>
                        </a:spcAft>
                        <a:buNone/>
                      </a:pPr>
                      <a:r>
                        <a:rPr lang="en" sz="1100"/>
                        <a:t>October 4, 2021</a:t>
                      </a:r>
                      <a:endParaRPr sz="1100"/>
                    </a:p>
                  </a:txBody>
                  <a:tcPr marT="27950" marB="27950" marR="91425" marL="91425"/>
                </a:tc>
                <a:tc>
                  <a:txBody>
                    <a:bodyPr/>
                    <a:lstStyle/>
                    <a:p>
                      <a:pPr indent="0" lvl="0" marL="0" rtl="0" algn="l">
                        <a:spcBef>
                          <a:spcPts val="0"/>
                        </a:spcBef>
                        <a:spcAft>
                          <a:spcPts val="0"/>
                        </a:spcAft>
                        <a:buNone/>
                      </a:pPr>
                      <a:r>
                        <a:rPr lang="en" sz="1100"/>
                        <a:t>Yes</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31</a:t>
                      </a:r>
                      <a:endParaRPr sz="1100"/>
                    </a:p>
                  </a:txBody>
                  <a:tcPr marT="27950" marB="27950" marR="91425" marL="91425"/>
                </a:tc>
              </a:tr>
              <a:tr h="228600">
                <a:tc>
                  <a:txBody>
                    <a:bodyPr/>
                    <a:lstStyle/>
                    <a:p>
                      <a:pPr indent="0" lvl="0" marL="0" rtl="0" algn="l">
                        <a:spcBef>
                          <a:spcPts val="0"/>
                        </a:spcBef>
                        <a:spcAft>
                          <a:spcPts val="0"/>
                        </a:spcAft>
                        <a:buNone/>
                      </a:pPr>
                      <a:r>
                        <a:rPr lang="en" sz="1100"/>
                        <a:t>Android 12L</a:t>
                      </a:r>
                      <a:endParaRPr sz="1100"/>
                    </a:p>
                  </a:txBody>
                  <a:tcPr marT="27950" marB="27950" marR="91425" marL="91425"/>
                </a:tc>
                <a:tc>
                  <a:txBody>
                    <a:bodyPr/>
                    <a:lstStyle/>
                    <a:p>
                      <a:pPr indent="0" lvl="0" marL="0" rtl="0" algn="l">
                        <a:spcBef>
                          <a:spcPts val="0"/>
                        </a:spcBef>
                        <a:spcAft>
                          <a:spcPts val="0"/>
                        </a:spcAft>
                        <a:buNone/>
                      </a:pPr>
                      <a:r>
                        <a:rPr lang="en" sz="1100"/>
                        <a:t>Snow Cone v2</a:t>
                      </a:r>
                      <a:endParaRPr sz="1100"/>
                    </a:p>
                  </a:txBody>
                  <a:tcPr marT="27950" marB="27950" marR="91425" marL="91425"/>
                </a:tc>
                <a:tc>
                  <a:txBody>
                    <a:bodyPr/>
                    <a:lstStyle/>
                    <a:p>
                      <a:pPr indent="0" lvl="0" marL="0" rtl="0" algn="l">
                        <a:spcBef>
                          <a:spcPts val="0"/>
                        </a:spcBef>
                        <a:spcAft>
                          <a:spcPts val="0"/>
                        </a:spcAft>
                        <a:buNone/>
                      </a:pPr>
                      <a:r>
                        <a:rPr lang="en" sz="1100"/>
                        <a:t>TBA</a:t>
                      </a:r>
                      <a:endParaRPr sz="1100"/>
                    </a:p>
                  </a:txBody>
                  <a:tcPr marT="91425" marB="91425" marR="91425" marL="91425"/>
                </a:tc>
                <a:tc>
                  <a:txBody>
                    <a:bodyPr/>
                    <a:lstStyle/>
                    <a:p>
                      <a:pPr indent="0" lvl="0" marL="0" rtl="0" algn="l">
                        <a:spcBef>
                          <a:spcPts val="0"/>
                        </a:spcBef>
                        <a:spcAft>
                          <a:spcPts val="0"/>
                        </a:spcAft>
                        <a:buNone/>
                      </a:pPr>
                      <a:r>
                        <a:rPr lang="en" sz="1100"/>
                        <a:t>Q1 2022</a:t>
                      </a:r>
                      <a:endParaRPr sz="1100"/>
                    </a:p>
                  </a:txBody>
                  <a:tcPr marT="27950" marB="27950" marR="91425" marL="91425"/>
                </a:tc>
                <a:tc>
                  <a:txBody>
                    <a:bodyPr/>
                    <a:lstStyle/>
                    <a:p>
                      <a:pPr indent="0" lvl="0" marL="0" rtl="0" algn="l">
                        <a:spcBef>
                          <a:spcPts val="0"/>
                        </a:spcBef>
                        <a:spcAft>
                          <a:spcPts val="0"/>
                        </a:spcAft>
                        <a:buNone/>
                      </a:pPr>
                      <a:r>
                        <a:rPr lang="en" sz="1100"/>
                        <a:t>Presupported</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32</a:t>
                      </a:r>
                      <a:endParaRPr sz="1100"/>
                    </a:p>
                  </a:txBody>
                  <a:tcPr marT="27950" marB="27950" marR="91425" marL="91425"/>
                </a:tc>
              </a:tr>
              <a:tr h="228600">
                <a:tc>
                  <a:txBody>
                    <a:bodyPr/>
                    <a:lstStyle/>
                    <a:p>
                      <a:pPr indent="0" lvl="0" marL="0" rtl="0" algn="l">
                        <a:spcBef>
                          <a:spcPts val="0"/>
                        </a:spcBef>
                        <a:spcAft>
                          <a:spcPts val="0"/>
                        </a:spcAft>
                        <a:buNone/>
                      </a:pPr>
                      <a:r>
                        <a:rPr lang="en" sz="1100"/>
                        <a:t>Android 13</a:t>
                      </a:r>
                      <a:endParaRPr sz="1100"/>
                    </a:p>
                  </a:txBody>
                  <a:tcPr marT="27950" marB="27950" marR="91425" marL="91425"/>
                </a:tc>
                <a:tc>
                  <a:txBody>
                    <a:bodyPr/>
                    <a:lstStyle/>
                    <a:p>
                      <a:pPr indent="0" lvl="0" marL="0" rtl="0" algn="l">
                        <a:spcBef>
                          <a:spcPts val="0"/>
                        </a:spcBef>
                        <a:spcAft>
                          <a:spcPts val="0"/>
                        </a:spcAft>
                        <a:buNone/>
                      </a:pPr>
                      <a:r>
                        <a:rPr lang="en" sz="1100"/>
                        <a:t>Tiramisu</a:t>
                      </a:r>
                      <a:endParaRPr sz="1100"/>
                    </a:p>
                  </a:txBody>
                  <a:tcPr marT="27950" marB="27950" marR="91425" marL="91425"/>
                </a:tc>
                <a:tc>
                  <a:txBody>
                    <a:bodyPr/>
                    <a:lstStyle/>
                    <a:p>
                      <a:pPr indent="0" lvl="0" marL="0" rtl="0" algn="l">
                        <a:spcBef>
                          <a:spcPts val="0"/>
                        </a:spcBef>
                        <a:spcAft>
                          <a:spcPts val="0"/>
                        </a:spcAft>
                        <a:buNone/>
                      </a:pPr>
                      <a:r>
                        <a:rPr lang="en" sz="1100"/>
                        <a:t>13</a:t>
                      </a:r>
                      <a:endParaRPr sz="1100"/>
                    </a:p>
                  </a:txBody>
                  <a:tcPr marT="27950" marB="27950" marR="91425" marL="91425"/>
                </a:tc>
                <a:tc>
                  <a:txBody>
                    <a:bodyPr/>
                    <a:lstStyle/>
                    <a:p>
                      <a:pPr indent="0" lvl="0" marL="0" rtl="0" algn="l">
                        <a:spcBef>
                          <a:spcPts val="0"/>
                        </a:spcBef>
                        <a:spcAft>
                          <a:spcPts val="0"/>
                        </a:spcAft>
                        <a:buNone/>
                      </a:pPr>
                      <a:r>
                        <a:rPr lang="en" sz="1100"/>
                        <a:t>Q3 2022</a:t>
                      </a:r>
                      <a:endParaRPr sz="1100"/>
                    </a:p>
                  </a:txBody>
                  <a:tcPr marT="27950" marB="27950" marR="91425" marL="91425"/>
                </a:tc>
                <a:tc>
                  <a:txBody>
                    <a:bodyPr/>
                    <a:lstStyle/>
                    <a:p>
                      <a:pPr indent="0" lvl="0" marL="0" rtl="0" algn="l">
                        <a:spcBef>
                          <a:spcPts val="0"/>
                        </a:spcBef>
                        <a:spcAft>
                          <a:spcPts val="0"/>
                        </a:spcAft>
                        <a:buNone/>
                      </a:pPr>
                      <a:r>
                        <a:rPr lang="en" sz="1100"/>
                        <a:t>Presupported</a:t>
                      </a:r>
                      <a:endParaRPr sz="1100"/>
                    </a:p>
                  </a:txBody>
                  <a:tcPr marT="91425" marB="91425" marR="91425" marL="91425"/>
                </a:tc>
                <a:tc>
                  <a:txBody>
                    <a:bodyPr/>
                    <a:lstStyle/>
                    <a:p>
                      <a:pPr indent="0" lvl="0" marL="0" rtl="0" algn="r">
                        <a:lnSpc>
                          <a:spcPct val="115000"/>
                        </a:lnSpc>
                        <a:spcBef>
                          <a:spcPts val="0"/>
                        </a:spcBef>
                        <a:spcAft>
                          <a:spcPts val="0"/>
                        </a:spcAft>
                        <a:buNone/>
                      </a:pPr>
                      <a:r>
                        <a:rPr lang="en" sz="1100"/>
                        <a:t>33</a:t>
                      </a:r>
                      <a:endParaRPr sz="1100"/>
                    </a:p>
                  </a:txBody>
                  <a:tcPr marT="27950" marB="27950"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Versions</a:t>
            </a:r>
            <a:endParaRPr/>
          </a:p>
        </p:txBody>
      </p:sp>
      <p:pic>
        <p:nvPicPr>
          <p:cNvPr id="175" name="Google Shape;175;p31"/>
          <p:cNvPicPr preferRelativeResize="0"/>
          <p:nvPr/>
        </p:nvPicPr>
        <p:blipFill rotWithShape="1">
          <a:blip r:embed="rId3">
            <a:alphaModFix/>
          </a:blip>
          <a:srcRect b="6252" l="0" r="0" t="25037"/>
          <a:stretch/>
        </p:blipFill>
        <p:spPr>
          <a:xfrm>
            <a:off x="0" y="954700"/>
            <a:ext cx="9144000" cy="418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Deeper </a:t>
            </a:r>
            <a:endParaRPr/>
          </a:p>
        </p:txBody>
      </p:sp>
      <p:sp>
        <p:nvSpPr>
          <p:cNvPr id="181" name="Google Shape;18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u="sng">
                <a:solidFill>
                  <a:schemeClr val="hlink"/>
                </a:solidFill>
                <a:hlinkClick r:id="rId3"/>
              </a:rPr>
              <a:t>https://developer.android.com/about/versions</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None/>
            </a:pPr>
            <a:r>
              <a:rPr lang="en" sz="1600" u="sng">
                <a:solidFill>
                  <a:schemeClr val="hlink"/>
                </a:solidFill>
                <a:hlinkClick r:id="rId4"/>
              </a:rPr>
              <a:t>https://developer.android.com/about/dashboards/</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None/>
            </a:pPr>
            <a:r>
              <a:rPr lang="en" sz="1600" u="sng">
                <a:solidFill>
                  <a:schemeClr val="hlink"/>
                </a:solidFill>
                <a:hlinkClick r:id="rId5"/>
              </a:rPr>
              <a:t>https://source.android.com/setup/build/downloading</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600" u="sng">
                <a:solidFill>
                  <a:schemeClr val="hlink"/>
                </a:solidFill>
                <a:hlinkClick r:id="rId6"/>
              </a:rPr>
              <a:t>https://developer.android.com/studio/command-line/index.html</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600" u="sng">
                <a:solidFill>
                  <a:schemeClr val="hlink"/>
                </a:solidFill>
                <a:hlinkClick r:id="rId7"/>
              </a:rPr>
              <a:t>https://github.com/orgs/android/repositories</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600" u="sng">
                <a:solidFill>
                  <a:schemeClr val="hlink"/>
                </a:solidFill>
                <a:hlinkClick r:id="rId8"/>
              </a:rPr>
              <a:t>https://developer.android.com/topic/architecture</a:t>
            </a: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None/>
            </a:pPr>
            <a:r>
              <a:rPr lang="en" sz="1600">
                <a:solidFill>
                  <a:schemeClr val="dk1"/>
                </a:solidFill>
              </a:rPr>
              <a:t>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1200"/>
              </a:spcAft>
              <a:buNone/>
            </a:pPr>
            <a:r>
              <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Legal Battles</a:t>
            </a:r>
            <a:endParaRPr/>
          </a:p>
        </p:txBody>
      </p:sp>
      <p:sp>
        <p:nvSpPr>
          <p:cNvPr id="187" name="Google Shape;18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Oracle vs Google</a:t>
            </a:r>
            <a:endParaRPr b="1"/>
          </a:p>
          <a:p>
            <a:pPr indent="-317182" lvl="0" marL="457200" rtl="0" algn="l">
              <a:spcBef>
                <a:spcPts val="1200"/>
              </a:spcBef>
              <a:spcAft>
                <a:spcPts val="0"/>
              </a:spcAft>
              <a:buSzPct val="100000"/>
              <a:buChar char="●"/>
            </a:pPr>
            <a:r>
              <a:rPr lang="en"/>
              <a:t>Oracle claims that the Java API is copyrighted (that the method signatures themselves and how they work are protected), so because Google uses that API in Android, Google is violating the copyright.</a:t>
            </a:r>
            <a:endParaRPr/>
          </a:p>
          <a:p>
            <a:pPr indent="-317182" lvl="0" marL="457200" rtl="0" algn="l">
              <a:spcBef>
                <a:spcPts val="0"/>
              </a:spcBef>
              <a:spcAft>
                <a:spcPts val="0"/>
              </a:spcAft>
              <a:buSzPct val="100000"/>
              <a:buChar char="●"/>
            </a:pPr>
            <a:r>
              <a:rPr lang="en"/>
              <a:t>In 2012 a California federal judge decided in Google favor (that one can’t copyright an API).</a:t>
            </a:r>
            <a:endParaRPr/>
          </a:p>
          <a:p>
            <a:pPr indent="-317182" lvl="0" marL="457200" rtl="0" algn="l">
              <a:spcBef>
                <a:spcPts val="0"/>
              </a:spcBef>
              <a:spcAft>
                <a:spcPts val="0"/>
              </a:spcAft>
              <a:buSzPct val="100000"/>
              <a:buChar char="●"/>
            </a:pPr>
            <a:r>
              <a:rPr lang="en"/>
              <a:t>This was then reversed by the Federal Circuit court in 2014.</a:t>
            </a:r>
            <a:endParaRPr/>
          </a:p>
          <a:p>
            <a:pPr indent="-317182" lvl="0" marL="457200" rtl="0" algn="l">
              <a:spcBef>
                <a:spcPts val="0"/>
              </a:spcBef>
              <a:spcAft>
                <a:spcPts val="0"/>
              </a:spcAft>
              <a:buSzPct val="100000"/>
              <a:buChar char="●"/>
            </a:pPr>
            <a:r>
              <a:rPr lang="en"/>
              <a:t>The verdict was appealed to the US Supreme Court in 2015, who refused to hear the case.</a:t>
            </a:r>
            <a:endParaRPr/>
          </a:p>
          <a:p>
            <a:pPr indent="-317182" lvl="0" marL="457200" rtl="0" algn="l">
              <a:spcBef>
                <a:spcPts val="0"/>
              </a:spcBef>
              <a:spcAft>
                <a:spcPts val="0"/>
              </a:spcAft>
              <a:buSzPct val="100000"/>
              <a:buChar char="●"/>
            </a:pPr>
            <a:r>
              <a:rPr lang="en"/>
              <a:t>It then went back to the the district court, which ruled in 2016 that Google’s use of the API was fair use.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3"/>
              </a:rPr>
              <a:t>https://www.eff.org/cases/oracle-v-google</a:t>
            </a:r>
            <a:endParaRPr/>
          </a:p>
          <a:p>
            <a:pPr indent="0" lvl="0" marL="0" rtl="0" algn="l">
              <a:spcBef>
                <a:spcPts val="1200"/>
              </a:spcBef>
              <a:spcAft>
                <a:spcPts val="1200"/>
              </a:spcAft>
              <a:buNone/>
            </a:pPr>
            <a:r>
              <a:rPr lang="en" u="sng">
                <a:solidFill>
                  <a:schemeClr val="hlink"/>
                </a:solidFill>
                <a:hlinkClick r:id="rId4"/>
              </a:rPr>
              <a:t>https://arstechnica.com/series/series-oracle-v-google/</a:t>
            </a: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You Need?</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Programming Skill</a:t>
            </a:r>
            <a:endParaRPr/>
          </a:p>
          <a:p>
            <a:pPr indent="-342900" lvl="0" marL="457200" rtl="0" algn="l">
              <a:spcBef>
                <a:spcPts val="0"/>
              </a:spcBef>
              <a:spcAft>
                <a:spcPts val="0"/>
              </a:spcAft>
              <a:buSzPts val="1800"/>
              <a:buChar char="●"/>
            </a:pPr>
            <a:r>
              <a:rPr lang="en"/>
              <a:t>Problem Solve Skill</a:t>
            </a:r>
            <a:endParaRPr/>
          </a:p>
          <a:p>
            <a:pPr indent="-342900" lvl="0" marL="457200" rtl="0" algn="l">
              <a:spcBef>
                <a:spcPts val="0"/>
              </a:spcBef>
              <a:spcAft>
                <a:spcPts val="0"/>
              </a:spcAft>
              <a:buSzPts val="1800"/>
              <a:buChar char="●"/>
            </a:pPr>
            <a:r>
              <a:rPr lang="en"/>
              <a:t>A</a:t>
            </a:r>
            <a:r>
              <a:rPr lang="en"/>
              <a:t>dditional Tools</a:t>
            </a:r>
            <a:endParaRPr/>
          </a:p>
          <a:p>
            <a:pPr indent="-317500" lvl="1" marL="914400" rtl="0" algn="l">
              <a:spcBef>
                <a:spcPts val="0"/>
              </a:spcBef>
              <a:spcAft>
                <a:spcPts val="0"/>
              </a:spcAft>
              <a:buSzPts val="1400"/>
              <a:buChar char="○"/>
            </a:pPr>
            <a:r>
              <a:rPr lang="en"/>
              <a:t>Postman</a:t>
            </a:r>
            <a:endParaRPr/>
          </a:p>
          <a:p>
            <a:pPr indent="-317500" lvl="1" marL="914400" rtl="0" algn="l">
              <a:spcBef>
                <a:spcPts val="0"/>
              </a:spcBef>
              <a:spcAft>
                <a:spcPts val="0"/>
              </a:spcAft>
              <a:buSzPts val="1400"/>
              <a:buChar char="○"/>
            </a:pPr>
            <a:r>
              <a:rPr lang="en" u="sng">
                <a:solidFill>
                  <a:schemeClr val="hlink"/>
                </a:solidFill>
                <a:hlinkClick r:id="rId3"/>
              </a:rPr>
              <a:t>https://www.jsonschema2pojo.org/</a:t>
            </a:r>
            <a:r>
              <a:rPr lang="en"/>
              <a:t> for pojo (plain old Java object) or </a:t>
            </a:r>
            <a:r>
              <a:rPr lang="en" u="sng">
                <a:solidFill>
                  <a:schemeClr val="hlink"/>
                </a:solidFill>
                <a:hlinkClick r:id="rId4"/>
              </a:rPr>
              <a:t>https://app.quicktype.io/</a:t>
            </a:r>
            <a:r>
              <a:rPr lang="en"/>
              <a:t> </a:t>
            </a:r>
            <a:endParaRPr/>
          </a:p>
          <a:p>
            <a:pPr indent="0" lvl="0" marL="91440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Architecture</a:t>
            </a:r>
            <a:endParaRPr/>
          </a:p>
        </p:txBody>
      </p:sp>
      <p:sp>
        <p:nvSpPr>
          <p:cNvPr id="199" name="Google Shape;199;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chemeClr val="dk1"/>
              </a:buClr>
              <a:buSzPts val="1000"/>
              <a:buAutoNum type="arabicPeriod"/>
            </a:pPr>
            <a:r>
              <a:rPr b="1" lang="en" sz="1000">
                <a:solidFill>
                  <a:schemeClr val="dk1"/>
                </a:solidFill>
              </a:rPr>
              <a:t>Linux kernel</a:t>
            </a:r>
            <a:endParaRPr b="1" sz="1000">
              <a:solidFill>
                <a:schemeClr val="dk1"/>
              </a:solidFill>
            </a:endParaRPr>
          </a:p>
          <a:p>
            <a:pPr indent="-292100" lvl="0" marL="457200" rtl="0" algn="l">
              <a:spcBef>
                <a:spcPts val="0"/>
              </a:spcBef>
              <a:spcAft>
                <a:spcPts val="0"/>
              </a:spcAft>
              <a:buClr>
                <a:schemeClr val="dk1"/>
              </a:buClr>
              <a:buSzPts val="1000"/>
              <a:buAutoNum type="arabicPeriod"/>
            </a:pPr>
            <a:r>
              <a:rPr b="1" lang="en" sz="1000">
                <a:solidFill>
                  <a:schemeClr val="dk1"/>
                </a:solidFill>
              </a:rPr>
              <a:t>Libraries</a:t>
            </a:r>
            <a:endParaRPr b="1" sz="1000">
              <a:solidFill>
                <a:schemeClr val="dk1"/>
              </a:solidFill>
            </a:endParaRPr>
          </a:p>
          <a:p>
            <a:pPr indent="-292100" lvl="0" marL="457200" rtl="0" algn="l">
              <a:spcBef>
                <a:spcPts val="0"/>
              </a:spcBef>
              <a:spcAft>
                <a:spcPts val="0"/>
              </a:spcAft>
              <a:buClr>
                <a:schemeClr val="dk1"/>
              </a:buClr>
              <a:buSzPts val="1000"/>
              <a:buAutoNum type="arabicPeriod"/>
            </a:pPr>
            <a:r>
              <a:rPr b="1" lang="en" sz="1000">
                <a:solidFill>
                  <a:schemeClr val="dk1"/>
                </a:solidFill>
              </a:rPr>
              <a:t>Android Runtime</a:t>
            </a:r>
            <a:endParaRPr b="1" sz="1000">
              <a:solidFill>
                <a:schemeClr val="dk1"/>
              </a:solidFill>
            </a:endParaRPr>
          </a:p>
          <a:p>
            <a:pPr indent="-292100" lvl="0" marL="457200" rtl="0" algn="l">
              <a:spcBef>
                <a:spcPts val="0"/>
              </a:spcBef>
              <a:spcAft>
                <a:spcPts val="0"/>
              </a:spcAft>
              <a:buClr>
                <a:schemeClr val="dk1"/>
              </a:buClr>
              <a:buSzPts val="1000"/>
              <a:buAutoNum type="arabicPeriod"/>
            </a:pPr>
            <a:r>
              <a:rPr b="1" lang="en" sz="1000">
                <a:solidFill>
                  <a:schemeClr val="dk1"/>
                </a:solidFill>
              </a:rPr>
              <a:t>Application Framework</a:t>
            </a:r>
            <a:endParaRPr b="1" sz="1000">
              <a:solidFill>
                <a:schemeClr val="dk1"/>
              </a:solidFill>
            </a:endParaRPr>
          </a:p>
          <a:p>
            <a:pPr indent="-292100" lvl="0" marL="457200" rtl="0" algn="l">
              <a:spcBef>
                <a:spcPts val="0"/>
              </a:spcBef>
              <a:spcAft>
                <a:spcPts val="0"/>
              </a:spcAft>
              <a:buClr>
                <a:schemeClr val="dk1"/>
              </a:buClr>
              <a:buSzPts val="1000"/>
              <a:buAutoNum type="arabicPeriod"/>
            </a:pPr>
            <a:r>
              <a:rPr b="1" lang="en" sz="1000">
                <a:solidFill>
                  <a:schemeClr val="dk1"/>
                </a:solidFill>
              </a:rPr>
              <a:t>Application</a:t>
            </a:r>
            <a:endParaRPr/>
          </a:p>
        </p:txBody>
      </p:sp>
      <p:sp>
        <p:nvSpPr>
          <p:cNvPr id="200" name="Google Shape;200;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5"/>
          <p:cNvPicPr preferRelativeResize="0"/>
          <p:nvPr/>
        </p:nvPicPr>
        <p:blipFill>
          <a:blip r:embed="rId3">
            <a:alphaModFix/>
          </a:blip>
          <a:stretch>
            <a:fillRect/>
          </a:stretch>
        </p:blipFill>
        <p:spPr>
          <a:xfrm>
            <a:off x="4619896" y="1152475"/>
            <a:ext cx="4212403" cy="3416399"/>
          </a:xfrm>
          <a:prstGeom prst="rect">
            <a:avLst/>
          </a:prstGeom>
          <a:noFill/>
          <a:ln>
            <a:noFill/>
          </a:ln>
        </p:spPr>
      </p:pic>
      <p:sp>
        <p:nvSpPr>
          <p:cNvPr id="202" name="Google Shape;202;p3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400"/>
              </a:spcBef>
              <a:spcAft>
                <a:spcPts val="2100"/>
              </a:spcAft>
              <a:buNone/>
            </a:pPr>
            <a:r>
              <a:t/>
            </a:r>
            <a:endParaRPr sz="145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MVC</a:t>
            </a:r>
            <a:endParaRPr/>
          </a:p>
        </p:txBody>
      </p:sp>
      <p:pic>
        <p:nvPicPr>
          <p:cNvPr id="208" name="Google Shape;208;p36"/>
          <p:cNvPicPr preferRelativeResize="0"/>
          <p:nvPr/>
        </p:nvPicPr>
        <p:blipFill>
          <a:blip r:embed="rId3">
            <a:alphaModFix/>
          </a:blip>
          <a:stretch>
            <a:fillRect/>
          </a:stretch>
        </p:blipFill>
        <p:spPr>
          <a:xfrm>
            <a:off x="0" y="1170125"/>
            <a:ext cx="9144000" cy="37951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b="0" l="20091" r="44385" t="0"/>
          <a:stretch/>
        </p:blipFill>
        <p:spPr>
          <a:xfrm>
            <a:off x="-2" y="0"/>
            <a:ext cx="3132325" cy="5143500"/>
          </a:xfrm>
          <a:prstGeom prst="rect">
            <a:avLst/>
          </a:prstGeom>
          <a:noFill/>
          <a:ln>
            <a:noFill/>
          </a:ln>
        </p:spPr>
      </p:pic>
      <p:sp>
        <p:nvSpPr>
          <p:cNvPr id="66" name="Google Shape;66;p15"/>
          <p:cNvSpPr txBox="1"/>
          <p:nvPr/>
        </p:nvSpPr>
        <p:spPr>
          <a:xfrm>
            <a:off x="3132325" y="213975"/>
            <a:ext cx="5848500" cy="2543100"/>
          </a:xfrm>
          <a:prstGeom prst="rect">
            <a:avLst/>
          </a:prstGeom>
          <a:noFill/>
          <a:ln>
            <a:noFill/>
          </a:ln>
        </p:spPr>
        <p:txBody>
          <a:bodyPr anchorCtr="0" anchor="t" bIns="91425" lIns="91425" spcFirstLastPara="1" rIns="91425" wrap="square" tIns="91425">
            <a:spAutoFit/>
          </a:bodyPr>
          <a:lstStyle/>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3.5 inch touch screen</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320 x 480 pixel resolution</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11.6mm thickness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2MP rear camera (No front camera, can't shoot video)</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2G support</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4, 8 and 16 GB storage options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iPhone OS (We later came to know as iOS)</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1400mAh battery</a:t>
            </a:r>
            <a:endParaRPr sz="1350">
              <a:solidFill>
                <a:srgbClr val="222222"/>
              </a:solidFill>
              <a:highlight>
                <a:srgbClr val="FFFFFF"/>
              </a:highlight>
              <a:latin typeface="Roboto"/>
              <a:ea typeface="Roboto"/>
              <a:cs typeface="Roboto"/>
              <a:sym typeface="Roboto"/>
            </a:endParaRPr>
          </a:p>
          <a:p>
            <a:pPr indent="-314325" lvl="0" marL="457200" marR="190500" rtl="0" algn="l">
              <a:lnSpc>
                <a:spcPct val="115000"/>
              </a:lnSpc>
              <a:spcBef>
                <a:spcPts val="0"/>
              </a:spcBef>
              <a:spcAft>
                <a:spcPts val="0"/>
              </a:spcAft>
              <a:buClr>
                <a:srgbClr val="222222"/>
              </a:buClr>
              <a:buSzPts val="1350"/>
              <a:buFont typeface="Roboto"/>
              <a:buChar char="●"/>
            </a:pPr>
            <a:r>
              <a:rPr lang="en" sz="1350">
                <a:solidFill>
                  <a:srgbClr val="222222"/>
                </a:solidFill>
                <a:highlight>
                  <a:srgbClr val="FFFFFF"/>
                </a:highlight>
                <a:latin typeface="Roboto"/>
                <a:ea typeface="Roboto"/>
                <a:cs typeface="Roboto"/>
                <a:sym typeface="Roboto"/>
              </a:rPr>
              <a:t>412 MHz single core ARM 11 processor, PowerVR MBX graphics processor</a:t>
            </a:r>
            <a:endParaRPr sz="1350">
              <a:solidFill>
                <a:srgbClr val="222222"/>
              </a:solidFill>
              <a:highlight>
                <a:srgbClr val="FFFFFF"/>
              </a:highlight>
              <a:latin typeface="Roboto"/>
              <a:ea typeface="Roboto"/>
              <a:cs typeface="Roboto"/>
              <a:sym typeface="Roboto"/>
            </a:endParaRPr>
          </a:p>
        </p:txBody>
      </p:sp>
      <p:pic>
        <p:nvPicPr>
          <p:cNvPr id="67" name="Google Shape;67;p15"/>
          <p:cNvPicPr preferRelativeResize="0"/>
          <p:nvPr/>
        </p:nvPicPr>
        <p:blipFill>
          <a:blip r:embed="rId4">
            <a:alphaModFix/>
          </a:blip>
          <a:stretch>
            <a:fillRect/>
          </a:stretch>
        </p:blipFill>
        <p:spPr>
          <a:xfrm>
            <a:off x="5441725" y="2524150"/>
            <a:ext cx="3702276" cy="261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devices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Phone</a:t>
            </a:r>
            <a:endParaRPr/>
          </a:p>
          <a:p>
            <a:pPr indent="-342900" lvl="0" marL="457200" rtl="0" algn="l">
              <a:spcBef>
                <a:spcPts val="0"/>
              </a:spcBef>
              <a:spcAft>
                <a:spcPts val="0"/>
              </a:spcAft>
              <a:buSzPts val="1800"/>
              <a:buChar char="●"/>
            </a:pPr>
            <a:r>
              <a:rPr lang="en"/>
              <a:t>TV</a:t>
            </a:r>
            <a:endParaRPr/>
          </a:p>
          <a:p>
            <a:pPr indent="-342900" lvl="0" marL="457200" rtl="0" algn="l">
              <a:spcBef>
                <a:spcPts val="0"/>
              </a:spcBef>
              <a:spcAft>
                <a:spcPts val="0"/>
              </a:spcAft>
              <a:buSzPts val="1800"/>
              <a:buChar char="●"/>
            </a:pPr>
            <a:r>
              <a:rPr lang="en"/>
              <a:t>Car</a:t>
            </a:r>
            <a:endParaRPr/>
          </a:p>
          <a:p>
            <a:pPr indent="-342900" lvl="0" marL="457200" rtl="0" algn="l">
              <a:spcBef>
                <a:spcPts val="0"/>
              </a:spcBef>
              <a:spcAft>
                <a:spcPts val="0"/>
              </a:spcAft>
              <a:buSzPts val="1800"/>
              <a:buChar char="●"/>
            </a:pPr>
            <a:r>
              <a:rPr lang="en"/>
              <a:t>Things</a:t>
            </a:r>
            <a:endParaRPr/>
          </a:p>
        </p:txBody>
      </p:sp>
      <p:pic>
        <p:nvPicPr>
          <p:cNvPr id="74" name="Google Shape;74;p16"/>
          <p:cNvPicPr preferRelativeResize="0"/>
          <p:nvPr/>
        </p:nvPicPr>
        <p:blipFill>
          <a:blip r:embed="rId3">
            <a:alphaModFix/>
          </a:blip>
          <a:stretch>
            <a:fillRect/>
          </a:stretch>
        </p:blipFill>
        <p:spPr>
          <a:xfrm>
            <a:off x="7282302" y="3536225"/>
            <a:ext cx="1861699" cy="1607276"/>
          </a:xfrm>
          <a:prstGeom prst="rect">
            <a:avLst/>
          </a:prstGeom>
          <a:noFill/>
          <a:ln>
            <a:noFill/>
          </a:ln>
        </p:spPr>
      </p:pic>
      <p:pic>
        <p:nvPicPr>
          <p:cNvPr id="75" name="Google Shape;75;p16"/>
          <p:cNvPicPr preferRelativeResize="0"/>
          <p:nvPr/>
        </p:nvPicPr>
        <p:blipFill>
          <a:blip r:embed="rId4">
            <a:alphaModFix/>
          </a:blip>
          <a:stretch>
            <a:fillRect/>
          </a:stretch>
        </p:blipFill>
        <p:spPr>
          <a:xfrm>
            <a:off x="5281200" y="3139376"/>
            <a:ext cx="1861699" cy="1614451"/>
          </a:xfrm>
          <a:prstGeom prst="rect">
            <a:avLst/>
          </a:prstGeom>
          <a:noFill/>
          <a:ln>
            <a:noFill/>
          </a:ln>
        </p:spPr>
      </p:pic>
      <p:pic>
        <p:nvPicPr>
          <p:cNvPr id="76" name="Google Shape;76;p16"/>
          <p:cNvPicPr preferRelativeResize="0"/>
          <p:nvPr/>
        </p:nvPicPr>
        <p:blipFill>
          <a:blip r:embed="rId5">
            <a:alphaModFix/>
          </a:blip>
          <a:stretch>
            <a:fillRect/>
          </a:stretch>
        </p:blipFill>
        <p:spPr>
          <a:xfrm>
            <a:off x="2271688" y="3458850"/>
            <a:ext cx="2870112" cy="1614449"/>
          </a:xfrm>
          <a:prstGeom prst="rect">
            <a:avLst/>
          </a:prstGeom>
          <a:noFill/>
          <a:ln>
            <a:noFill/>
          </a:ln>
        </p:spPr>
      </p:pic>
      <p:pic>
        <p:nvPicPr>
          <p:cNvPr id="77" name="Google Shape;77;p16"/>
          <p:cNvPicPr preferRelativeResize="0"/>
          <p:nvPr/>
        </p:nvPicPr>
        <p:blipFill>
          <a:blip r:embed="rId6">
            <a:alphaModFix/>
          </a:blip>
          <a:stretch>
            <a:fillRect/>
          </a:stretch>
        </p:blipFill>
        <p:spPr>
          <a:xfrm>
            <a:off x="6081875" y="1469750"/>
            <a:ext cx="1614450" cy="1614450"/>
          </a:xfrm>
          <a:prstGeom prst="rect">
            <a:avLst/>
          </a:prstGeom>
          <a:noFill/>
          <a:ln>
            <a:noFill/>
          </a:ln>
        </p:spPr>
      </p:pic>
      <p:pic>
        <p:nvPicPr>
          <p:cNvPr id="78" name="Google Shape;78;p16"/>
          <p:cNvPicPr preferRelativeResize="0"/>
          <p:nvPr/>
        </p:nvPicPr>
        <p:blipFill>
          <a:blip r:embed="rId7">
            <a:alphaModFix/>
          </a:blip>
          <a:stretch>
            <a:fillRect/>
          </a:stretch>
        </p:blipFill>
        <p:spPr>
          <a:xfrm>
            <a:off x="7661714" y="105148"/>
            <a:ext cx="1358664" cy="1607275"/>
          </a:xfrm>
          <a:prstGeom prst="rect">
            <a:avLst/>
          </a:prstGeom>
          <a:noFill/>
          <a:ln>
            <a:noFill/>
          </a:ln>
        </p:spPr>
      </p:pic>
      <p:pic>
        <p:nvPicPr>
          <p:cNvPr id="79" name="Google Shape;79;p16"/>
          <p:cNvPicPr preferRelativeResize="0"/>
          <p:nvPr/>
        </p:nvPicPr>
        <p:blipFill>
          <a:blip r:embed="rId8">
            <a:alphaModFix/>
          </a:blip>
          <a:stretch>
            <a:fillRect/>
          </a:stretch>
        </p:blipFill>
        <p:spPr>
          <a:xfrm>
            <a:off x="2271701" y="1649625"/>
            <a:ext cx="2072795" cy="1614449"/>
          </a:xfrm>
          <a:prstGeom prst="rect">
            <a:avLst/>
          </a:prstGeom>
          <a:noFill/>
          <a:ln>
            <a:noFill/>
          </a:ln>
        </p:spPr>
      </p:pic>
      <p:pic>
        <p:nvPicPr>
          <p:cNvPr id="80" name="Google Shape;80;p16"/>
          <p:cNvPicPr preferRelativeResize="0"/>
          <p:nvPr/>
        </p:nvPicPr>
        <p:blipFill>
          <a:blip r:embed="rId9">
            <a:alphaModFix/>
          </a:blip>
          <a:stretch>
            <a:fillRect/>
          </a:stretch>
        </p:blipFill>
        <p:spPr>
          <a:xfrm>
            <a:off x="797716" y="2632176"/>
            <a:ext cx="1297558" cy="1614449"/>
          </a:xfrm>
          <a:prstGeom prst="rect">
            <a:avLst/>
          </a:prstGeom>
          <a:noFill/>
          <a:ln>
            <a:noFill/>
          </a:ln>
        </p:spPr>
      </p:pic>
      <p:pic>
        <p:nvPicPr>
          <p:cNvPr id="81" name="Google Shape;81;p16"/>
          <p:cNvPicPr preferRelativeResize="0"/>
          <p:nvPr/>
        </p:nvPicPr>
        <p:blipFill>
          <a:blip r:embed="rId10">
            <a:alphaModFix/>
          </a:blip>
          <a:stretch>
            <a:fillRect/>
          </a:stretch>
        </p:blipFill>
        <p:spPr>
          <a:xfrm>
            <a:off x="2770550" y="0"/>
            <a:ext cx="2072800" cy="1601240"/>
          </a:xfrm>
          <a:prstGeom prst="rect">
            <a:avLst/>
          </a:prstGeom>
          <a:noFill/>
          <a:ln>
            <a:noFill/>
          </a:ln>
        </p:spPr>
      </p:pic>
      <p:pic>
        <p:nvPicPr>
          <p:cNvPr id="82" name="Google Shape;82;p16"/>
          <p:cNvPicPr preferRelativeResize="0"/>
          <p:nvPr/>
        </p:nvPicPr>
        <p:blipFill>
          <a:blip r:embed="rId11">
            <a:alphaModFix/>
          </a:blip>
          <a:stretch>
            <a:fillRect/>
          </a:stretch>
        </p:blipFill>
        <p:spPr>
          <a:xfrm>
            <a:off x="4655100" y="1017737"/>
            <a:ext cx="1722077" cy="1614450"/>
          </a:xfrm>
          <a:prstGeom prst="rect">
            <a:avLst/>
          </a:prstGeom>
          <a:noFill/>
          <a:ln>
            <a:noFill/>
          </a:ln>
        </p:spPr>
      </p:pic>
      <p:pic>
        <p:nvPicPr>
          <p:cNvPr id="83" name="Google Shape;83;p16"/>
          <p:cNvPicPr preferRelativeResize="0"/>
          <p:nvPr/>
        </p:nvPicPr>
        <p:blipFill>
          <a:blip r:embed="rId12">
            <a:alphaModFix/>
          </a:blip>
          <a:stretch>
            <a:fillRect/>
          </a:stretch>
        </p:blipFill>
        <p:spPr>
          <a:xfrm>
            <a:off x="5750450" y="63306"/>
            <a:ext cx="1614450" cy="1026321"/>
          </a:xfrm>
          <a:prstGeom prst="rect">
            <a:avLst/>
          </a:prstGeom>
          <a:noFill/>
          <a:ln>
            <a:noFill/>
          </a:ln>
        </p:spPr>
      </p:pic>
      <p:pic>
        <p:nvPicPr>
          <p:cNvPr id="84" name="Google Shape;84;p16"/>
          <p:cNvPicPr preferRelativeResize="0"/>
          <p:nvPr/>
        </p:nvPicPr>
        <p:blipFill>
          <a:blip r:embed="rId13">
            <a:alphaModFix/>
          </a:blip>
          <a:stretch>
            <a:fillRect/>
          </a:stretch>
        </p:blipFill>
        <p:spPr>
          <a:xfrm>
            <a:off x="7405924" y="1844399"/>
            <a:ext cx="1614450" cy="1614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1692175"/>
            <a:ext cx="9144003" cy="3451319"/>
          </a:xfrm>
          <a:prstGeom prst="rect">
            <a:avLst/>
          </a:prstGeom>
          <a:noFill/>
          <a:ln>
            <a:noFill/>
          </a:ln>
        </p:spPr>
      </p:pic>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Mobile App?</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6400"/>
              <a:t>User Experience!</a:t>
            </a:r>
            <a:endParaRPr sz="6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t>
            </a:r>
            <a:r>
              <a:rPr lang="en"/>
              <a:t>erminology</a:t>
            </a:r>
            <a:endParaRPr/>
          </a:p>
        </p:txBody>
      </p:sp>
      <p:sp>
        <p:nvSpPr>
          <p:cNvPr id="97" name="Google Shape;97;p18"/>
          <p:cNvSpPr txBox="1"/>
          <p:nvPr>
            <p:ph idx="1" type="body"/>
          </p:nvPr>
        </p:nvSpPr>
        <p:spPr>
          <a:xfrm>
            <a:off x="311700" y="1152475"/>
            <a:ext cx="40611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SOLID</a:t>
            </a:r>
            <a:endParaRPr/>
          </a:p>
          <a:p>
            <a:pPr indent="-317500" lvl="1" marL="914400" rtl="0" algn="l">
              <a:spcBef>
                <a:spcPts val="0"/>
              </a:spcBef>
              <a:spcAft>
                <a:spcPts val="0"/>
              </a:spcAft>
              <a:buSzPts val="1400"/>
              <a:buChar char="○"/>
            </a:pPr>
            <a:r>
              <a:rPr lang="en"/>
              <a:t>Single-responsibility principle</a:t>
            </a:r>
            <a:endParaRPr/>
          </a:p>
          <a:p>
            <a:pPr indent="-317500" lvl="1" marL="914400" rtl="0" algn="l">
              <a:spcBef>
                <a:spcPts val="0"/>
              </a:spcBef>
              <a:spcAft>
                <a:spcPts val="0"/>
              </a:spcAft>
              <a:buSzPts val="1400"/>
              <a:buChar char="○"/>
            </a:pPr>
            <a:r>
              <a:rPr lang="en"/>
              <a:t>Open–closed principle</a:t>
            </a:r>
            <a:endParaRPr/>
          </a:p>
          <a:p>
            <a:pPr indent="-317500" lvl="1" marL="914400" rtl="0" algn="l">
              <a:spcBef>
                <a:spcPts val="0"/>
              </a:spcBef>
              <a:spcAft>
                <a:spcPts val="0"/>
              </a:spcAft>
              <a:buSzPts val="1400"/>
              <a:buChar char="○"/>
            </a:pPr>
            <a:r>
              <a:rPr lang="en"/>
              <a:t>Liskov substitution principle</a:t>
            </a:r>
            <a:endParaRPr/>
          </a:p>
          <a:p>
            <a:pPr indent="-317500" lvl="1" marL="914400" rtl="0" algn="l">
              <a:spcBef>
                <a:spcPts val="0"/>
              </a:spcBef>
              <a:spcAft>
                <a:spcPts val="0"/>
              </a:spcAft>
              <a:buSzPts val="1400"/>
              <a:buChar char="○"/>
            </a:pPr>
            <a:r>
              <a:rPr lang="en"/>
              <a:t>Interface segregation principle</a:t>
            </a:r>
            <a:endParaRPr/>
          </a:p>
          <a:p>
            <a:pPr indent="-317500" lvl="1" marL="914400" rtl="0" algn="l">
              <a:spcBef>
                <a:spcPts val="0"/>
              </a:spcBef>
              <a:spcAft>
                <a:spcPts val="0"/>
              </a:spcAft>
              <a:buSzPts val="1400"/>
              <a:buChar char="○"/>
            </a:pPr>
            <a:r>
              <a:rPr lang="en"/>
              <a:t>Dependency inversion principle</a:t>
            </a:r>
            <a:endParaRPr/>
          </a:p>
          <a:p>
            <a:pPr indent="-342900" lvl="0" marL="457200" rtl="0" algn="l">
              <a:spcBef>
                <a:spcPts val="0"/>
              </a:spcBef>
              <a:spcAft>
                <a:spcPts val="0"/>
              </a:spcAft>
              <a:buSzPts val="1800"/>
              <a:buChar char="●"/>
            </a:pPr>
            <a:r>
              <a:rPr lang="en"/>
              <a:t>OOP</a:t>
            </a:r>
            <a:endParaRPr/>
          </a:p>
          <a:p>
            <a:pPr indent="-317500" lvl="1" marL="914400" rtl="0" algn="l">
              <a:spcBef>
                <a:spcPts val="0"/>
              </a:spcBef>
              <a:spcAft>
                <a:spcPts val="0"/>
              </a:spcAft>
              <a:buSzPts val="1400"/>
              <a:buChar char="○"/>
            </a:pPr>
            <a:r>
              <a:rPr lang="en"/>
              <a:t>Abstraction</a:t>
            </a:r>
            <a:endParaRPr/>
          </a:p>
          <a:p>
            <a:pPr indent="-317500" lvl="1" marL="914400" rtl="0" algn="l">
              <a:spcBef>
                <a:spcPts val="0"/>
              </a:spcBef>
              <a:spcAft>
                <a:spcPts val="0"/>
              </a:spcAft>
              <a:buSzPts val="1400"/>
              <a:buChar char="○"/>
            </a:pPr>
            <a:r>
              <a:rPr lang="en"/>
              <a:t>Encapsulation</a:t>
            </a:r>
            <a:endParaRPr/>
          </a:p>
          <a:p>
            <a:pPr indent="-317500" lvl="1" marL="914400" rtl="0" algn="l">
              <a:spcBef>
                <a:spcPts val="0"/>
              </a:spcBef>
              <a:spcAft>
                <a:spcPts val="0"/>
              </a:spcAft>
              <a:buSzPts val="1400"/>
              <a:buChar char="○"/>
            </a:pPr>
            <a:r>
              <a:rPr lang="en"/>
              <a:t>Inheritance</a:t>
            </a:r>
            <a:endParaRPr/>
          </a:p>
          <a:p>
            <a:pPr indent="-317500" lvl="1" marL="914400" rtl="0" algn="l">
              <a:spcBef>
                <a:spcPts val="0"/>
              </a:spcBef>
              <a:spcAft>
                <a:spcPts val="0"/>
              </a:spcAft>
              <a:buSzPts val="1400"/>
              <a:buChar char="○"/>
            </a:pPr>
            <a:r>
              <a:rPr lang="en"/>
              <a:t>Polymorphism</a:t>
            </a:r>
            <a:endParaRPr/>
          </a:p>
          <a:p>
            <a:pPr indent="0" lvl="0" marL="457200" rtl="0" algn="l">
              <a:spcBef>
                <a:spcPts val="1200"/>
              </a:spcBef>
              <a:spcAft>
                <a:spcPts val="1200"/>
              </a:spcAft>
              <a:buNone/>
            </a:pPr>
            <a:r>
              <a:t/>
            </a:r>
            <a:endParaRPr/>
          </a:p>
        </p:txBody>
      </p:sp>
      <p:sp>
        <p:nvSpPr>
          <p:cNvPr id="98" name="Google Shape;98;p18"/>
          <p:cNvSpPr txBox="1"/>
          <p:nvPr>
            <p:ph idx="1" type="body"/>
          </p:nvPr>
        </p:nvSpPr>
        <p:spPr>
          <a:xfrm>
            <a:off x="4473250" y="1152475"/>
            <a:ext cx="4061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Firebase</a:t>
            </a:r>
            <a:endParaRPr/>
          </a:p>
          <a:p>
            <a:pPr indent="-342900" lvl="0" marL="457200" rtl="0" algn="l">
              <a:spcBef>
                <a:spcPts val="0"/>
              </a:spcBef>
              <a:spcAft>
                <a:spcPts val="0"/>
              </a:spcAft>
              <a:buSzPts val="1800"/>
              <a:buChar char="●"/>
            </a:pPr>
            <a:r>
              <a:rPr lang="en"/>
              <a:t>JSON</a:t>
            </a:r>
            <a:endParaRPr/>
          </a:p>
          <a:p>
            <a:pPr indent="-342900" lvl="0" marL="457200" rtl="0" algn="l">
              <a:spcBef>
                <a:spcPts val="0"/>
              </a:spcBef>
              <a:spcAft>
                <a:spcPts val="0"/>
              </a:spcAft>
              <a:buSzPts val="1800"/>
              <a:buChar char="●"/>
            </a:pPr>
            <a:r>
              <a:rPr lang="en"/>
              <a:t>Postman</a:t>
            </a:r>
            <a:endParaRPr/>
          </a:p>
          <a:p>
            <a:pPr indent="-323850" lvl="0" marL="457200" rtl="0" algn="l">
              <a:spcBef>
                <a:spcPts val="0"/>
              </a:spcBef>
              <a:spcAft>
                <a:spcPts val="0"/>
              </a:spcAft>
              <a:buSzPts val="1500"/>
              <a:buChar char="●"/>
            </a:pPr>
            <a:r>
              <a:rPr lang="en" sz="1500"/>
              <a:t>Entity Model</a:t>
            </a:r>
            <a:endParaRPr sz="1500"/>
          </a:p>
          <a:p>
            <a:pPr indent="-323850" lvl="0" marL="457200" rtl="0" algn="l">
              <a:spcBef>
                <a:spcPts val="0"/>
              </a:spcBef>
              <a:spcAft>
                <a:spcPts val="0"/>
              </a:spcAft>
              <a:buSzPts val="1500"/>
              <a:buChar char="●"/>
            </a:pPr>
            <a:r>
              <a:rPr lang="en" sz="1500"/>
              <a:t>Massive View Controller </a:t>
            </a:r>
            <a:endParaRPr sz="1500"/>
          </a:p>
          <a:p>
            <a:pPr indent="-323850" lvl="0" marL="457200" rtl="0" algn="l">
              <a:spcBef>
                <a:spcPts val="0"/>
              </a:spcBef>
              <a:spcAft>
                <a:spcPts val="0"/>
              </a:spcAft>
              <a:buSzPts val="1500"/>
              <a:buChar char="●"/>
            </a:pPr>
            <a:r>
              <a:rPr lang="en" sz="1500"/>
              <a:t>SSL Pinning</a:t>
            </a:r>
            <a:endParaRPr sz="1500"/>
          </a:p>
          <a:p>
            <a:pPr indent="-320675" lvl="0" marL="457200" rtl="0" algn="l">
              <a:spcBef>
                <a:spcPts val="0"/>
              </a:spcBef>
              <a:spcAft>
                <a:spcPts val="0"/>
              </a:spcAft>
              <a:buSzPts val="1450"/>
              <a:buChar char="●"/>
            </a:pPr>
            <a:r>
              <a:rPr lang="en" sz="1450"/>
              <a:t>Density</a:t>
            </a:r>
            <a:endParaRPr sz="1450"/>
          </a:p>
          <a:p>
            <a:pPr indent="-320675" lvl="0" marL="457200" rtl="0" algn="l">
              <a:spcBef>
                <a:spcPts val="0"/>
              </a:spcBef>
              <a:spcAft>
                <a:spcPts val="0"/>
              </a:spcAft>
              <a:buSzPts val="1450"/>
              <a:buChar char="●"/>
            </a:pPr>
            <a:r>
              <a:rPr lang="en" sz="1450"/>
              <a:t>MVC</a:t>
            </a:r>
            <a:endParaRPr sz="1450"/>
          </a:p>
          <a:p>
            <a:pPr indent="0" lvl="0" marL="457200" rtl="0" algn="l">
              <a:spcBef>
                <a:spcPts val="1200"/>
              </a:spcBef>
              <a:spcAft>
                <a:spcPts val="120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OOP</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Abstraction</a:t>
            </a:r>
            <a:endParaRPr/>
          </a:p>
          <a:p>
            <a:pPr indent="-342900" lvl="0" marL="457200" rtl="0" algn="l">
              <a:spcBef>
                <a:spcPts val="0"/>
              </a:spcBef>
              <a:spcAft>
                <a:spcPts val="0"/>
              </a:spcAft>
              <a:buSzPts val="1800"/>
              <a:buChar char="●"/>
            </a:pPr>
            <a:r>
              <a:rPr lang="en"/>
              <a:t>Encapsulation</a:t>
            </a:r>
            <a:endParaRPr/>
          </a:p>
          <a:p>
            <a:pPr indent="-342900" lvl="0" marL="457200" rtl="0" algn="l">
              <a:spcBef>
                <a:spcPts val="0"/>
              </a:spcBef>
              <a:spcAft>
                <a:spcPts val="0"/>
              </a:spcAft>
              <a:buSzPts val="1800"/>
              <a:buChar char="●"/>
            </a:pPr>
            <a:r>
              <a:rPr lang="en"/>
              <a:t>Inheritance</a:t>
            </a:r>
            <a:endParaRPr/>
          </a:p>
          <a:p>
            <a:pPr indent="-342900" lvl="0" marL="457200" rtl="0" algn="l">
              <a:spcBef>
                <a:spcPts val="0"/>
              </a:spcBef>
              <a:spcAft>
                <a:spcPts val="0"/>
              </a:spcAft>
              <a:buSzPts val="1800"/>
              <a:buChar char="●"/>
            </a:pPr>
            <a:r>
              <a:rPr lang="en"/>
              <a:t>Polymorphism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SOLID</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Single Responsibility Principle</a:t>
            </a:r>
            <a:endParaRPr/>
          </a:p>
          <a:p>
            <a:pPr indent="-342900" lvl="0" marL="457200" rtl="0" algn="l">
              <a:spcBef>
                <a:spcPts val="0"/>
              </a:spcBef>
              <a:spcAft>
                <a:spcPts val="0"/>
              </a:spcAft>
              <a:buSzPts val="1800"/>
              <a:buChar char="●"/>
            </a:pPr>
            <a:r>
              <a:rPr lang="en"/>
              <a:t>Open-Closed Principle</a:t>
            </a:r>
            <a:endParaRPr/>
          </a:p>
          <a:p>
            <a:pPr indent="-342900" lvl="0" marL="457200" rtl="0" algn="l">
              <a:spcBef>
                <a:spcPts val="0"/>
              </a:spcBef>
              <a:spcAft>
                <a:spcPts val="0"/>
              </a:spcAft>
              <a:buSzPts val="1800"/>
              <a:buChar char="●"/>
            </a:pPr>
            <a:r>
              <a:rPr lang="en"/>
              <a:t>Liskov Substitution Principle</a:t>
            </a:r>
            <a:endParaRPr/>
          </a:p>
          <a:p>
            <a:pPr indent="-342900" lvl="0" marL="457200" rtl="0" algn="l">
              <a:spcBef>
                <a:spcPts val="0"/>
              </a:spcBef>
              <a:spcAft>
                <a:spcPts val="0"/>
              </a:spcAft>
              <a:buSzPts val="1800"/>
              <a:buChar char="●"/>
            </a:pPr>
            <a:r>
              <a:rPr lang="en"/>
              <a:t>Interface Segregation Principle</a:t>
            </a:r>
            <a:endParaRPr/>
          </a:p>
          <a:p>
            <a:pPr indent="-342900" lvl="0" marL="457200" rtl="0" algn="l">
              <a:spcBef>
                <a:spcPts val="0"/>
              </a:spcBef>
              <a:spcAft>
                <a:spcPts val="0"/>
              </a:spcAft>
              <a:buSzPts val="1800"/>
              <a:buChar char="●"/>
            </a:pPr>
            <a:r>
              <a:rPr lang="en"/>
              <a:t>Dependency Inversion Principle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Development Tech</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Native</a:t>
            </a:r>
            <a:endParaRPr/>
          </a:p>
          <a:p>
            <a:pPr indent="-317500" lvl="1" marL="914400" rtl="0" algn="l">
              <a:spcBef>
                <a:spcPts val="0"/>
              </a:spcBef>
              <a:spcAft>
                <a:spcPts val="0"/>
              </a:spcAft>
              <a:buSzPts val="1400"/>
              <a:buChar char="○"/>
            </a:pPr>
            <a:r>
              <a:rPr lang="en"/>
              <a:t>Android</a:t>
            </a:r>
            <a:endParaRPr/>
          </a:p>
          <a:p>
            <a:pPr indent="-317500" lvl="2" marL="1371600" rtl="0" algn="l">
              <a:spcBef>
                <a:spcPts val="0"/>
              </a:spcBef>
              <a:spcAft>
                <a:spcPts val="0"/>
              </a:spcAft>
              <a:buSzPts val="1400"/>
              <a:buChar char="■"/>
            </a:pPr>
            <a:r>
              <a:rPr lang="en"/>
              <a:t>Java</a:t>
            </a:r>
            <a:endParaRPr/>
          </a:p>
          <a:p>
            <a:pPr indent="-317500" lvl="2" marL="1371600" rtl="0" algn="l">
              <a:spcBef>
                <a:spcPts val="0"/>
              </a:spcBef>
              <a:spcAft>
                <a:spcPts val="0"/>
              </a:spcAft>
              <a:buSzPts val="1400"/>
              <a:buChar char="■"/>
            </a:pPr>
            <a:r>
              <a:rPr lang="en"/>
              <a:t>Kotlin</a:t>
            </a:r>
            <a:endParaRPr/>
          </a:p>
          <a:p>
            <a:pPr indent="-317500" lvl="1" marL="914400" rtl="0" algn="l">
              <a:spcBef>
                <a:spcPts val="0"/>
              </a:spcBef>
              <a:spcAft>
                <a:spcPts val="0"/>
              </a:spcAft>
              <a:buSzPts val="1400"/>
              <a:buChar char="○"/>
            </a:pPr>
            <a:r>
              <a:rPr lang="en"/>
              <a:t>IOS</a:t>
            </a:r>
            <a:endParaRPr/>
          </a:p>
          <a:p>
            <a:pPr indent="-317500" lvl="2" marL="1371600" rtl="0" algn="l">
              <a:spcBef>
                <a:spcPts val="0"/>
              </a:spcBef>
              <a:spcAft>
                <a:spcPts val="0"/>
              </a:spcAft>
              <a:buSzPts val="1400"/>
              <a:buChar char="■"/>
            </a:pPr>
            <a:r>
              <a:rPr lang="en"/>
              <a:t>Swift</a:t>
            </a:r>
            <a:endParaRPr/>
          </a:p>
          <a:p>
            <a:pPr indent="-317500" lvl="2" marL="1371600" rtl="0" algn="l">
              <a:spcBef>
                <a:spcPts val="0"/>
              </a:spcBef>
              <a:spcAft>
                <a:spcPts val="0"/>
              </a:spcAft>
              <a:buSzPts val="1400"/>
              <a:buChar char="■"/>
            </a:pPr>
            <a:r>
              <a:rPr lang="en"/>
              <a:t>Objective - C</a:t>
            </a:r>
            <a:endParaRPr/>
          </a:p>
          <a:p>
            <a:pPr indent="-342900" lvl="0" marL="457200" rtl="0" algn="l">
              <a:spcBef>
                <a:spcPts val="0"/>
              </a:spcBef>
              <a:spcAft>
                <a:spcPts val="0"/>
              </a:spcAft>
              <a:buSzPts val="1800"/>
              <a:buChar char="●"/>
            </a:pPr>
            <a:r>
              <a:rPr lang="en"/>
              <a:t>Hybrit</a:t>
            </a:r>
            <a:endParaRPr/>
          </a:p>
          <a:p>
            <a:pPr indent="-317500" lvl="1" marL="914400" rtl="0" algn="l">
              <a:spcBef>
                <a:spcPts val="0"/>
              </a:spcBef>
              <a:spcAft>
                <a:spcPts val="0"/>
              </a:spcAft>
              <a:buSzPts val="1400"/>
              <a:buChar char="○"/>
            </a:pPr>
            <a:r>
              <a:rPr lang="en"/>
              <a:t>Flutter</a:t>
            </a:r>
            <a:endParaRPr/>
          </a:p>
          <a:p>
            <a:pPr indent="-317500" lvl="1" marL="914400" rtl="0" algn="l">
              <a:spcBef>
                <a:spcPts val="0"/>
              </a:spcBef>
              <a:spcAft>
                <a:spcPts val="0"/>
              </a:spcAft>
              <a:buSzPts val="1400"/>
              <a:buChar char="○"/>
            </a:pPr>
            <a:r>
              <a:rPr lang="en"/>
              <a:t>React Native</a:t>
            </a:r>
            <a:endParaRPr/>
          </a:p>
          <a:p>
            <a:pPr indent="-317500" lvl="1" marL="914400" rtl="0" algn="l">
              <a:spcBef>
                <a:spcPts val="0"/>
              </a:spcBef>
              <a:spcAft>
                <a:spcPts val="0"/>
              </a:spcAft>
              <a:buSzPts val="1400"/>
              <a:buChar char="○"/>
            </a:pPr>
            <a:r>
              <a:rPr lang="en"/>
              <a:t>Ionic</a:t>
            </a:r>
            <a:endParaRPr/>
          </a:p>
          <a:p>
            <a:pPr indent="-317500" lvl="1" marL="914400" rtl="0" algn="l">
              <a:spcBef>
                <a:spcPts val="0"/>
              </a:spcBef>
              <a:spcAft>
                <a:spcPts val="0"/>
              </a:spcAft>
              <a:buSzPts val="1400"/>
              <a:buChar char="○"/>
            </a:pPr>
            <a:r>
              <a:rPr lang="en"/>
              <a:t>Xamarin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